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7"/>
  </p:notesMasterIdLst>
  <p:sldIdLst>
    <p:sldId id="256" r:id="rId2"/>
    <p:sldId id="264" r:id="rId3"/>
    <p:sldId id="281" r:id="rId4"/>
    <p:sldId id="289" r:id="rId5"/>
    <p:sldId id="266" r:id="rId6"/>
    <p:sldId id="257" r:id="rId7"/>
    <p:sldId id="286" r:id="rId8"/>
    <p:sldId id="282" r:id="rId9"/>
    <p:sldId id="307" r:id="rId10"/>
    <p:sldId id="308" r:id="rId11"/>
    <p:sldId id="285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298" r:id="rId24"/>
    <p:sldId id="268" r:id="rId25"/>
    <p:sldId id="269" r:id="rId26"/>
    <p:sldId id="337" r:id="rId27"/>
    <p:sldId id="305" r:id="rId28"/>
    <p:sldId id="351" r:id="rId29"/>
    <p:sldId id="301" r:id="rId30"/>
    <p:sldId id="277" r:id="rId31"/>
    <p:sldId id="303" r:id="rId32"/>
    <p:sldId id="304" r:id="rId33"/>
    <p:sldId id="335" r:id="rId34"/>
    <p:sldId id="336" r:id="rId35"/>
    <p:sldId id="341" r:id="rId36"/>
    <p:sldId id="306" r:id="rId37"/>
    <p:sldId id="350" r:id="rId38"/>
    <p:sldId id="342" r:id="rId39"/>
    <p:sldId id="343" r:id="rId40"/>
    <p:sldId id="344" r:id="rId41"/>
    <p:sldId id="345" r:id="rId42"/>
    <p:sldId id="348" r:id="rId43"/>
    <p:sldId id="346" r:id="rId44"/>
    <p:sldId id="347" r:id="rId45"/>
    <p:sldId id="327" r:id="rId46"/>
    <p:sldId id="328" r:id="rId47"/>
    <p:sldId id="329" r:id="rId48"/>
    <p:sldId id="330" r:id="rId49"/>
    <p:sldId id="331" r:id="rId50"/>
    <p:sldId id="349" r:id="rId51"/>
    <p:sldId id="332" r:id="rId52"/>
    <p:sldId id="333" r:id="rId53"/>
    <p:sldId id="324" r:id="rId54"/>
    <p:sldId id="323" r:id="rId55"/>
    <p:sldId id="322" r:id="rId56"/>
  </p:sldIdLst>
  <p:sldSz cx="18288000" cy="10287000"/>
  <p:notesSz cx="10287000" cy="18288000"/>
  <p:embeddedFontLst>
    <p:embeddedFont>
      <p:font typeface="나눔스퀘어_ac Bold" pitchFamily="50" charset="-127"/>
      <p:bold r:id="rId58"/>
    </p:embeddedFont>
    <p:embeddedFont>
      <p:font typeface="나눔스퀘어 Bold" pitchFamily="50" charset="-127"/>
      <p:bold r:id="rId59"/>
    </p:embeddedFont>
    <p:embeddedFont>
      <p:font typeface="나눔스퀘어 ExtraBold" pitchFamily="50" charset="-127"/>
      <p:bold r:id="rId60"/>
    </p:embeddedFont>
    <p:embeddedFont>
      <p:font typeface="나눔스퀘어_ac" pitchFamily="50" charset="-127"/>
      <p:regular r:id="rId61"/>
    </p:embeddedFont>
    <p:embeddedFont>
      <p:font typeface="Calibri" pitchFamily="34" charset="0"/>
      <p:regular r:id="rId62"/>
      <p:bold r:id="rId63"/>
      <p:italic r:id="rId64"/>
      <p:boldItalic r:id="rId65"/>
    </p:embeddedFont>
    <p:embeddedFont>
      <p:font typeface="나눔고딕" pitchFamily="50" charset="-127"/>
      <p:regular r:id="rId66"/>
      <p:bold r:id="rId67"/>
    </p:embeddedFont>
    <p:embeddedFont>
      <p:font typeface="나눔스퀘어_ac ExtraBold" pitchFamily="50" charset="-127"/>
      <p:bold r:id="rId68"/>
    </p:embeddedFont>
    <p:embeddedFont>
      <p:font typeface="나눔스퀘어_ac Light" pitchFamily="50" charset="-127"/>
      <p:regular r:id="rId69"/>
    </p:embeddedFont>
    <p:embeddedFont>
      <p:font typeface="나눔스퀘어 Light" pitchFamily="50" charset="-127"/>
      <p:regular r:id="rId70"/>
    </p:embeddedFont>
    <p:embeddedFont>
      <p:font typeface="맑은 고딕" pitchFamily="50" charset="-127"/>
      <p:regular r:id="rId71"/>
      <p:bold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7C3"/>
    <a:srgbClr val="618DC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353" autoAdjust="0"/>
    <p:restoredTop sz="95139" autoAdjust="0"/>
  </p:normalViewPr>
  <p:slideViewPr>
    <p:cSldViewPr>
      <p:cViewPr>
        <p:scale>
          <a:sx n="50" d="100"/>
          <a:sy n="50" d="100"/>
        </p:scale>
        <p:origin x="-1872" y="-7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69ED6-AFE4-439A-93CE-958FA78F3D65}" type="datetimeFigureOut">
              <a:rPr lang="ko-KR" altLang="en-US" smtClean="0"/>
              <a:pPr/>
              <a:t>2023-05-02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504F2-2461-446A-B24E-F6971ED148D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8252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35C3F-9D58-4C4B-99E7-F9F493B14ED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8166F1F-CE9B-4651-A6AA-CD717754106B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76116CE-C4A3-4A05-B2D7-7C2E9A889C0F}" type="datetimeFigureOut">
              <a:rPr lang="en-US" smtClean="0"/>
              <a:pPr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1393E5F-521B-4CAD-9D3A-AE923D912D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004">
            <a:extLst>
              <a:ext uri="{FF2B5EF4-FFF2-40B4-BE49-F238E27FC236}">
                <a16:creationId xmlns="" xmlns:a16="http://schemas.microsoft.com/office/drawing/2014/main" id="{1DE21AD4-5FCF-6CD4-CD6E-BFF1CB278E97}"/>
              </a:ext>
            </a:extLst>
          </p:cNvPr>
          <p:cNvGrpSpPr/>
          <p:nvPr userDrawn="1"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8" name="Object 15">
              <a:extLst>
                <a:ext uri="{FF2B5EF4-FFF2-40B4-BE49-F238E27FC236}">
                  <a16:creationId xmlns="" xmlns:a16="http://schemas.microsoft.com/office/drawing/2014/main" id="{48A686C8-4C32-DFF2-20F1-00E5EC59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="" xmlns:a16="http://schemas.microsoft.com/office/drawing/2014/main" id="{1912D67D-CDC2-C26C-B0B4-6EB134378A43}"/>
              </a:ext>
            </a:extLst>
          </p:cNvPr>
          <p:cNvGrpSpPr/>
          <p:nvPr userDrawn="1"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0" name="Object 18">
              <a:extLst>
                <a:ext uri="{FF2B5EF4-FFF2-40B4-BE49-F238E27FC236}">
                  <a16:creationId xmlns="" xmlns:a16="http://schemas.microsoft.com/office/drawing/2014/main" id="{59699B31-DD36-20EF-B035-416D8EE17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6DA9D71-C902-B128-EC84-E2B50D9E01EC}"/>
              </a:ext>
            </a:extLst>
          </p:cNvPr>
          <p:cNvSpPr txBox="1"/>
          <p:nvPr userDrawn="1"/>
        </p:nvSpPr>
        <p:spPr>
          <a:xfrm>
            <a:off x="684000" y="261483"/>
            <a:ext cx="16306800" cy="70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1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endParaRPr lang="ko-KR" altLang="en-US" sz="4001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2" name="그룹 1002">
            <a:extLst>
              <a:ext uri="{FF2B5EF4-FFF2-40B4-BE49-F238E27FC236}">
                <a16:creationId xmlns="" xmlns:a16="http://schemas.microsoft.com/office/drawing/2014/main" id="{BAD06E4C-862B-3306-ACE9-98CEB62724A2}"/>
              </a:ext>
            </a:extLst>
          </p:cNvPr>
          <p:cNvGrpSpPr/>
          <p:nvPr userDrawn="1"/>
        </p:nvGrpSpPr>
        <p:grpSpPr>
          <a:xfrm>
            <a:off x="684000" y="1056334"/>
            <a:ext cx="16920000" cy="78044"/>
            <a:chOff x="948515" y="915811"/>
            <a:chExt cx="16920000" cy="78044"/>
          </a:xfrm>
        </p:grpSpPr>
        <p:pic>
          <p:nvPicPr>
            <p:cNvPr id="13" name="Object 6">
              <a:extLst>
                <a:ext uri="{FF2B5EF4-FFF2-40B4-BE49-F238E27FC236}">
                  <a16:creationId xmlns="" xmlns:a16="http://schemas.microsoft.com/office/drawing/2014/main" id="{73320643-9198-F1F0-92E1-2446A7E1A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EEEF800A-B10F-506C-75CE-1677A5223659}"/>
              </a:ext>
            </a:extLst>
          </p:cNvPr>
          <p:cNvSpPr/>
          <p:nvPr userDrawn="1"/>
        </p:nvSpPr>
        <p:spPr>
          <a:xfrm>
            <a:off x="583988" y="9819860"/>
            <a:ext cx="2127505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defRPr/>
            </a:pPr>
            <a:r>
              <a:rPr lang="en-US" altLang="ko-KR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BBA81CD4-F272-7043-85A2-4C2280EEB7CE}"/>
              </a:ext>
            </a:extLst>
          </p:cNvPr>
          <p:cNvSpPr/>
          <p:nvPr userDrawn="1"/>
        </p:nvSpPr>
        <p:spPr>
          <a:xfrm>
            <a:off x="14447477" y="9823262"/>
            <a:ext cx="3291286" cy="338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latinLnBrk="1">
              <a:defRPr/>
            </a:pP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sz="160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sz="1601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sz="1601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="" xmlns:a16="http://schemas.microsoft.com/office/drawing/2014/main" id="{9647F259-9FDA-E8E1-54DB-76B0B378D303}"/>
              </a:ext>
            </a:extLst>
          </p:cNvPr>
          <p:cNvGrpSpPr/>
          <p:nvPr userDrawn="1"/>
        </p:nvGrpSpPr>
        <p:grpSpPr>
          <a:xfrm>
            <a:off x="684000" y="9720965"/>
            <a:ext cx="16920000" cy="78044"/>
            <a:chOff x="948515" y="915811"/>
            <a:chExt cx="16920000" cy="78044"/>
          </a:xfrm>
        </p:grpSpPr>
        <p:pic>
          <p:nvPicPr>
            <p:cNvPr id="17" name="Object 6">
              <a:extLst>
                <a:ext uri="{FF2B5EF4-FFF2-40B4-BE49-F238E27FC236}">
                  <a16:creationId xmlns="" xmlns:a16="http://schemas.microsoft.com/office/drawing/2014/main" id="{C4C08A5E-CEA9-FAFE-BFC5-BA806281F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8515" y="915811"/>
              <a:ext cx="16920000" cy="7804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2.png"/><Relationship Id="rId21" Type="http://schemas.openxmlformats.org/officeDocument/2006/relationships/image" Target="../media/image29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image" Target="../media/image1.png"/><Relationship Id="rId16" Type="http://schemas.openxmlformats.org/officeDocument/2006/relationships/image" Target="../media/image24.jpe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4.jpe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10" Type="http://schemas.openxmlformats.org/officeDocument/2006/relationships/image" Target="../media/image19.sv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18" Type="http://schemas.openxmlformats.org/officeDocument/2006/relationships/image" Target="../media/image50.jpeg"/><Relationship Id="rId3" Type="http://schemas.openxmlformats.org/officeDocument/2006/relationships/image" Target="../media/image2.png"/><Relationship Id="rId7" Type="http://schemas.openxmlformats.org/officeDocument/2006/relationships/image" Target="../media/image39.jpeg"/><Relationship Id="rId12" Type="http://schemas.openxmlformats.org/officeDocument/2006/relationships/image" Target="../media/image44.jpeg"/><Relationship Id="rId17" Type="http://schemas.openxmlformats.org/officeDocument/2006/relationships/image" Target="../media/image49.jpeg"/><Relationship Id="rId2" Type="http://schemas.openxmlformats.org/officeDocument/2006/relationships/image" Target="../media/image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47A9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639770" y="1018469"/>
            <a:ext cx="37947600" cy="18770227"/>
            <a:chOff x="-10825081" y="1507915"/>
            <a:chExt cx="41498256" cy="1877022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10825081" y="1507915"/>
              <a:ext cx="41498256" cy="18770227"/>
              <a:chOff x="-10825081" y="1507915"/>
              <a:chExt cx="41498256" cy="18770227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10825081" y="1507915"/>
                <a:ext cx="41498256" cy="18770227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533333" y="6318746"/>
                <a:ext cx="20749128" cy="938511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541859" y="9230149"/>
              <a:ext cx="972009" cy="492233"/>
              <a:chOff x="7541859" y="9230149"/>
              <a:chExt cx="972009" cy="4922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541859" y="9230149"/>
                <a:ext cx="972009" cy="492233"/>
              </a:xfrm>
              <a:prstGeom prst="rect">
                <a:avLst/>
              </a:prstGeom>
            </p:spPr>
          </p:pic>
        </p:grpSp>
      </p:grpSp>
      <p:sp>
        <p:nvSpPr>
          <p:cNvPr id="17" name="TextBox 16"/>
          <p:cNvSpPr txBox="1"/>
          <p:nvPr/>
        </p:nvSpPr>
        <p:spPr>
          <a:xfrm>
            <a:off x="914400" y="1714500"/>
            <a:ext cx="13258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</a:t>
            </a:r>
            <a:r>
              <a:rPr lang="en-US" altLang="ko-KR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80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미치는 요인분석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5890" y="114300"/>
            <a:ext cx="2375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i!i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에이콘아카데미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강남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077105" y="114300"/>
            <a:ext cx="3829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1">
              <a:defRPr/>
            </a:pP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 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프로젝트 기반 </a:t>
            </a:r>
            <a:r>
              <a:rPr lang="ko-KR" altLang="en-US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빅데이터</a:t>
            </a:r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분석 과정 </a:t>
            </a:r>
            <a:r>
              <a:rPr lang="en-US" altLang="ko-KR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2725400" y="3924300"/>
            <a:ext cx="6096000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 TEAM</a:t>
            </a:r>
          </a:p>
          <a:p>
            <a:pPr>
              <a:lnSpc>
                <a:spcPct val="150000"/>
              </a:lnSpc>
            </a:pPr>
            <a:endParaRPr lang="en-US" altLang="ko-KR" sz="2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나석원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김현경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김현욱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</a:p>
          <a:p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송호준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이준규</a:t>
            </a:r>
            <a:r>
              <a:rPr lang="en-US" altLang="ko-KR" sz="35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</a:t>
            </a:r>
            <a:endParaRPr lang="ko-KR" altLang="en-US" sz="35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382" y="2000228"/>
            <a:ext cx="6953250" cy="332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67617" y="5972656"/>
            <a:ext cx="769714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19"/>
          <p:cNvGrpSpPr/>
          <p:nvPr/>
        </p:nvGrpSpPr>
        <p:grpSpPr>
          <a:xfrm>
            <a:off x="10715636" y="1393005"/>
            <a:ext cx="6344708" cy="3321867"/>
            <a:chOff x="4857752" y="785794"/>
            <a:chExt cx="3172354" cy="2214578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857752" y="785794"/>
              <a:ext cx="3172354" cy="22145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직사각형 6"/>
            <p:cNvSpPr/>
            <p:nvPr/>
          </p:nvSpPr>
          <p:spPr>
            <a:xfrm>
              <a:off x="6286512" y="785794"/>
              <a:ext cx="1714512" cy="22145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358314" y="5929318"/>
            <a:ext cx="928694" cy="357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6073486" y="6000756"/>
            <a:ext cx="1000132" cy="3643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 b="7692"/>
          <a:stretch>
            <a:fillRect/>
          </a:stretch>
        </p:blipFill>
        <p:spPr bwMode="auto">
          <a:xfrm>
            <a:off x="3521007" y="5652330"/>
            <a:ext cx="2340000" cy="394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9367617" y="5155156"/>
            <a:ext cx="4244290" cy="780432"/>
          </a:xfrm>
          <a:prstGeom prst="rect">
            <a:avLst/>
          </a:prstGeom>
          <a:noFill/>
        </p:spPr>
        <p:txBody>
          <a:bodyPr wrap="none" lIns="163284" tIns="81642" rIns="163284" bIns="81642" rtlCol="0">
            <a:spAutoFit/>
          </a:bodyPr>
          <a:lstStyle/>
          <a:p>
            <a:r>
              <a:rPr lang="en-US" altLang="ko-KR" sz="20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파생변수 생성</a:t>
            </a:r>
            <a:endParaRPr lang="en-US" altLang="ko-KR" sz="2000" kern="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유동성비율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/(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현금통화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부채</a:t>
            </a:r>
            <a:r>
              <a:rPr lang="en-US" altLang="ko-KR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2000" kern="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14382" y="1281352"/>
            <a:ext cx="4572032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현급통화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부채 데이터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ECOS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현금유동성비율</a:t>
            </a:r>
          </a:p>
        </p:txBody>
      </p:sp>
      <p:sp>
        <p:nvSpPr>
          <p:cNvPr id="22" name="아래쪽 화살표 21"/>
          <p:cNvSpPr/>
          <p:nvPr/>
        </p:nvSpPr>
        <p:spPr>
          <a:xfrm rot="16200000">
            <a:off x="8858248" y="2617044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13787470" y="492918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5400000">
            <a:off x="6929422" y="742951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622" y="2037904"/>
            <a:ext cx="301090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6271" y="2357419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30412" y="1142972"/>
            <a:ext cx="190500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5138" y="5935532"/>
            <a:ext cx="2639128" cy="37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26701" y="6758016"/>
            <a:ext cx="2438400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287536" y="5457857"/>
            <a:ext cx="21336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TextBox 25"/>
          <p:cNvSpPr txBox="1"/>
          <p:nvPr/>
        </p:nvSpPr>
        <p:spPr>
          <a:xfrm>
            <a:off x="1489622" y="1229679"/>
            <a:ext cx="5439800" cy="841987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342900" indent="-342900"/>
            <a:r>
              <a:rPr lang="en-US" altLang="ko-KR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실업률</a:t>
            </a:r>
            <a:r>
              <a:rPr lang="en-US" altLang="ko-KR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,</a:t>
            </a:r>
            <a:r>
              <a:rPr lang="ko-KR" altLang="en-US" sz="2200" kern="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고용률 데이터</a:t>
            </a:r>
            <a:endParaRPr lang="en-US" altLang="ko-KR" sz="2200" kern="0" dirty="0">
              <a:solidFill>
                <a:srgbClr val="002060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 algn="dist"/>
            <a:r>
              <a:rPr lang="ko-KR" altLang="en-US" sz="2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200" kern="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r>
              <a:rPr lang="en-US" altLang="ko-KR" sz="2200" kern="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22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(2006 – 2022)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215305" y="1229679"/>
            <a:ext cx="4610297" cy="503433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200" dirty="0" err="1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컬럼명</a:t>
            </a:r>
            <a:r>
              <a:rPr lang="ko-KR" altLang="en-US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변경</a:t>
            </a:r>
            <a:r>
              <a:rPr lang="en-US" altLang="ko-KR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연도</a:t>
            </a:r>
            <a:r>
              <a:rPr lang="en-US" altLang="ko-KR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2200" dirty="0">
                <a:solidFill>
                  <a:srgbClr val="002060"/>
                </a:solidFill>
                <a:latin typeface="나눔스퀘어_ac Bold" pitchFamily="50" charset="-127"/>
                <a:ea typeface="나눔스퀘어_ac Bold" pitchFamily="50" charset="-127"/>
              </a:rPr>
              <a:t>분기 단위</a:t>
            </a:r>
            <a:endParaRPr lang="en-US" altLang="ko-KR" sz="22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실업률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고용률</a:t>
            </a:r>
          </a:p>
        </p:txBody>
      </p:sp>
      <p:sp>
        <p:nvSpPr>
          <p:cNvPr id="17" name="아래쪽 화살표 16"/>
          <p:cNvSpPr/>
          <p:nvPr/>
        </p:nvSpPr>
        <p:spPr>
          <a:xfrm rot="16200000">
            <a:off x="5686856" y="764382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6200000">
            <a:off x="12128913" y="3357549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11947690" y="764383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944773" y="335755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667B91CD-D002-1294-6363-B0E69C731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6264" y="2786046"/>
            <a:ext cx="2614608" cy="66321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724932" y="1428724"/>
            <a:ext cx="60933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버스정류장 정보</a:t>
            </a:r>
            <a:endParaRPr lang="en-US" altLang="ko-KR" sz="22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광장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(2018~2019)</a:t>
            </a:r>
          </a:p>
          <a:p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        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공공데이터포털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(2020~2021)</a:t>
            </a:r>
            <a:endParaRPr lang="en-US" altLang="ko-KR" sz="22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724932" y="4255919"/>
            <a:ext cx="8349822" cy="1391637"/>
            <a:chOff x="2042580" y="4132863"/>
            <a:chExt cx="8349822" cy="1391637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C990F2C8-3E52-6C85-BEC3-A4B412899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2580" y="4132863"/>
              <a:ext cx="8349822" cy="1391637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="" xmlns:a16="http://schemas.microsoft.com/office/drawing/2014/main" id="{EECF3E73-8360-B7C3-88DF-560BF2CEB3B1}"/>
                </a:ext>
              </a:extLst>
            </p:cNvPr>
            <p:cNvSpPr/>
            <p:nvPr/>
          </p:nvSpPr>
          <p:spPr>
            <a:xfrm>
              <a:off x="6786546" y="4132863"/>
              <a:ext cx="1008000" cy="13916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511152" y="7737197"/>
            <a:ext cx="9071805" cy="1585699"/>
            <a:chOff x="1828800" y="7915519"/>
            <a:chExt cx="9071805" cy="1585699"/>
          </a:xfrm>
        </p:grpSpPr>
        <p:pic>
          <p:nvPicPr>
            <p:cNvPr id="31" name="그림 30">
              <a:extLst>
                <a:ext uri="{FF2B5EF4-FFF2-40B4-BE49-F238E27FC236}">
                  <a16:creationId xmlns="" xmlns:a16="http://schemas.microsoft.com/office/drawing/2014/main" id="{B4958249-7024-190A-EF24-D357308E3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89792" y="7978293"/>
              <a:ext cx="3910813" cy="1522925"/>
            </a:xfrm>
            <a:prstGeom prst="rect">
              <a:avLst/>
            </a:prstGeom>
          </p:spPr>
        </p:pic>
        <p:pic>
          <p:nvPicPr>
            <p:cNvPr id="996" name="그림 995">
              <a:extLst>
                <a:ext uri="{FF2B5EF4-FFF2-40B4-BE49-F238E27FC236}">
                  <a16:creationId xmlns="" xmlns:a16="http://schemas.microsoft.com/office/drawing/2014/main" id="{BCE9BA1B-11C7-6949-3128-8EDA42F96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22386"/>
            <a:stretch/>
          </p:blipFill>
          <p:spPr>
            <a:xfrm>
              <a:off x="1828800" y="7915519"/>
              <a:ext cx="4821029" cy="152292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B2F135F1-4AB9-9F4F-4E50-BE1796C0C586}"/>
                </a:ext>
              </a:extLst>
            </p:cNvPr>
            <p:cNvSpPr/>
            <p:nvPr/>
          </p:nvSpPr>
          <p:spPr>
            <a:xfrm>
              <a:off x="2181915" y="8676981"/>
              <a:ext cx="2538000" cy="21579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2ECD3EBB-A8F1-54EF-FE05-40BE3464930F}"/>
                </a:ext>
              </a:extLst>
            </p:cNvPr>
            <p:cNvSpPr/>
            <p:nvPr/>
          </p:nvSpPr>
          <p:spPr>
            <a:xfrm>
              <a:off x="10399145" y="7978293"/>
              <a:ext cx="501460" cy="15229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FDFDAD2-2D2F-37AA-3A78-F12974B33A63}"/>
              </a:ext>
            </a:extLst>
          </p:cNvPr>
          <p:cNvSpPr txBox="1"/>
          <p:nvPr/>
        </p:nvSpPr>
        <p:spPr>
          <a:xfrm>
            <a:off x="1511152" y="7015708"/>
            <a:ext cx="6204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카카오</a:t>
            </a:r>
            <a:r>
              <a:rPr lang="en-US" altLang="ko-KR" sz="22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2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이용하여 위도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경도로 구 정보 획득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F1E122E-7CF5-3E78-5CF5-ABFA2537FB17}"/>
              </a:ext>
            </a:extLst>
          </p:cNvPr>
          <p:cNvSpPr txBox="1"/>
          <p:nvPr/>
        </p:nvSpPr>
        <p:spPr>
          <a:xfrm>
            <a:off x="13219574" y="2007086"/>
            <a:ext cx="43541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이상치 처리 후 구별 개수 카운트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FC565E1E-5473-CBB4-3042-2896C99EB822}"/>
              </a:ext>
            </a:extLst>
          </p:cNvPr>
          <p:cNvSpPr/>
          <p:nvPr/>
        </p:nvSpPr>
        <p:spPr>
          <a:xfrm>
            <a:off x="5200356" y="606440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="" xmlns:a16="http://schemas.microsoft.com/office/drawing/2014/main" id="{4D0154AA-C416-3F89-0861-A61503788A18}"/>
              </a:ext>
            </a:extLst>
          </p:cNvPr>
          <p:cNvSpPr/>
          <p:nvPr/>
        </p:nvSpPr>
        <p:spPr>
          <a:xfrm>
            <a:off x="11592272" y="8072458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1724932" y="2607915"/>
            <a:ext cx="8349821" cy="1522823"/>
            <a:chOff x="2042580" y="2484859"/>
            <a:chExt cx="8349821" cy="1522823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ACF5DE06-251C-5BD4-A361-F1BBBAABA4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12650"/>
            <a:stretch/>
          </p:blipFill>
          <p:spPr>
            <a:xfrm>
              <a:off x="2042580" y="2484859"/>
              <a:ext cx="8349821" cy="1522823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4A4433B9-4E67-4E03-F134-A748FB0265BB}"/>
                </a:ext>
              </a:extLst>
            </p:cNvPr>
            <p:cNvSpPr/>
            <p:nvPr/>
          </p:nvSpPr>
          <p:spPr>
            <a:xfrm>
              <a:off x="7385850" y="2484859"/>
              <a:ext cx="3006551" cy="14773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버스정류장 수</a:t>
            </a:r>
          </a:p>
        </p:txBody>
      </p:sp>
    </p:spTree>
    <p:extLst>
      <p:ext uri="{BB962C8B-B14F-4D97-AF65-F5344CB8AC3E}">
        <p14:creationId xmlns="" xmlns:p14="http://schemas.microsoft.com/office/powerpoint/2010/main" val="186033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7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BA993FD-42F8-AE1E-A72F-3803B56E2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658"/>
          <a:stretch/>
        </p:blipFill>
        <p:spPr>
          <a:xfrm>
            <a:off x="888167" y="3657863"/>
            <a:ext cx="10587350" cy="4190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F56621F-3DBC-1946-A2AC-DEFA6A06B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9964" y="2290791"/>
            <a:ext cx="2324100" cy="6924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D4BAA87-B42A-67FD-74D3-F7E731658605}"/>
              </a:ext>
            </a:extLst>
          </p:cNvPr>
          <p:cNvSpPr txBox="1"/>
          <p:nvPr/>
        </p:nvSpPr>
        <p:spPr>
          <a:xfrm>
            <a:off x="13930346" y="1571600"/>
            <a:ext cx="36433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sz="22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 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통일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6E41FEB-19E6-1B65-5476-E2881A28F25C}"/>
              </a:ext>
            </a:extLst>
          </p:cNvPr>
          <p:cNvSpPr txBox="1"/>
          <p:nvPr/>
        </p:nvSpPr>
        <p:spPr>
          <a:xfrm>
            <a:off x="872316" y="2285980"/>
            <a:ext cx="57514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강력범죄 건수 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살인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강도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성폭력</a:t>
            </a:r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(1994~2021)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화살표: 오른쪽 9">
            <a:extLst>
              <a:ext uri="{FF2B5EF4-FFF2-40B4-BE49-F238E27FC236}">
                <a16:creationId xmlns="" xmlns:a16="http://schemas.microsoft.com/office/drawing/2014/main" id="{9DCAA134-866C-0A96-7FB8-A79C1595A7B4}"/>
              </a:ext>
            </a:extLst>
          </p:cNvPr>
          <p:cNvSpPr/>
          <p:nvPr/>
        </p:nvSpPr>
        <p:spPr>
          <a:xfrm>
            <a:off x="12703564" y="5302434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범죄건수</a:t>
            </a:r>
          </a:p>
        </p:txBody>
      </p:sp>
    </p:spTree>
    <p:extLst>
      <p:ext uri="{BB962C8B-B14F-4D97-AF65-F5344CB8AC3E}">
        <p14:creationId xmlns="" xmlns:p14="http://schemas.microsoft.com/office/powerpoint/2010/main" val="38468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143000" y="1214410"/>
            <a:ext cx="5857860" cy="693113"/>
          </a:xfrm>
          <a:prstGeom prst="rect">
            <a:avLst/>
          </a:prstGeom>
          <a:noFill/>
        </p:spPr>
        <p:txBody>
          <a:bodyPr wrap="square" lIns="76809" tIns="38405" rIns="76809" bIns="38405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휴게음식점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143000" y="1975148"/>
            <a:ext cx="7630719" cy="4716086"/>
            <a:chOff x="1219200" y="1799014"/>
            <a:chExt cx="7630719" cy="4716086"/>
          </a:xfrm>
        </p:grpSpPr>
        <p:pic>
          <p:nvPicPr>
            <p:cNvPr id="1027" name="Picture 3" descr="C:\ljk9707\PythonWork\Analysis\data\MidtermProject\2.raw_data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219200" y="1799014"/>
              <a:ext cx="7630719" cy="4716086"/>
            </a:xfrm>
            <a:prstGeom prst="rect">
              <a:avLst/>
            </a:prstGeom>
            <a:noFill/>
          </p:spPr>
        </p:pic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50970285-277A-ECEB-5ED0-D983254E8385}"/>
                </a:ext>
              </a:extLst>
            </p:cNvPr>
            <p:cNvSpPr/>
            <p:nvPr/>
          </p:nvSpPr>
          <p:spPr>
            <a:xfrm>
              <a:off x="1219200" y="1879878"/>
              <a:ext cx="7630719" cy="640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450121" y="1857352"/>
            <a:ext cx="7228279" cy="3000396"/>
            <a:chOff x="10450121" y="1753124"/>
            <a:chExt cx="7228279" cy="3000396"/>
          </a:xfrm>
        </p:grpSpPr>
        <p:pic>
          <p:nvPicPr>
            <p:cNvPr id="1028" name="Picture 4" descr="C:\ljk9707\PythonWork\Analysis\data\MidtermProject\3.컬럼정리_날짜통일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450121" y="1753124"/>
              <a:ext cx="7228279" cy="3000396"/>
            </a:xfrm>
            <a:prstGeom prst="rect">
              <a:avLst/>
            </a:prstGeom>
            <a:noFill/>
          </p:spPr>
        </p:pic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50970285-277A-ECEB-5ED0-D983254E8385}"/>
                </a:ext>
              </a:extLst>
            </p:cNvPr>
            <p:cNvSpPr/>
            <p:nvPr/>
          </p:nvSpPr>
          <p:spPr>
            <a:xfrm>
              <a:off x="10450121" y="1775723"/>
              <a:ext cx="7228278" cy="2385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6809" tIns="38405" rIns="76809" bIns="38405"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0450121" y="1416582"/>
            <a:ext cx="3107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필요한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컬럼만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추출</a:t>
            </a:r>
          </a:p>
        </p:txBody>
      </p:sp>
      <p:pic>
        <p:nvPicPr>
          <p:cNvPr id="20" name="Picture 2" descr="C:\ljk9707\PythonWork\Analysis\data\MidtermProject\4.커피숍_다방_추출.PNG"/>
          <p:cNvPicPr>
            <a:picLocks noChangeAspect="1" noChangeArrowheads="1"/>
          </p:cNvPicPr>
          <p:nvPr/>
        </p:nvPicPr>
        <p:blipFill>
          <a:blip r:embed="rId4"/>
          <a:srcRect l="6685" b="9793"/>
          <a:stretch>
            <a:fillRect/>
          </a:stretch>
        </p:blipFill>
        <p:spPr bwMode="auto">
          <a:xfrm>
            <a:off x="5066130" y="7155300"/>
            <a:ext cx="5940000" cy="2482242"/>
          </a:xfrm>
          <a:prstGeom prst="rect">
            <a:avLst/>
          </a:prstGeom>
          <a:noFill/>
        </p:spPr>
      </p:pic>
      <p:pic>
        <p:nvPicPr>
          <p:cNvPr id="21" name="Picture 4" descr="C:\ljk9707\PythonWork\Analysis\data\MidtermProject\4.편의점_추출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74079" y="7155300"/>
            <a:ext cx="6542481" cy="2484000"/>
          </a:xfrm>
          <a:prstGeom prst="rect">
            <a:avLst/>
          </a:prstGeom>
          <a:noFill/>
        </p:spPr>
      </p:pic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7316427" y="7155300"/>
            <a:ext cx="642942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50970285-277A-ECEB-5ED0-D983254E8385}"/>
              </a:ext>
            </a:extLst>
          </p:cNvPr>
          <p:cNvSpPr/>
          <p:nvPr/>
        </p:nvSpPr>
        <p:spPr>
          <a:xfrm>
            <a:off x="13531533" y="7155300"/>
            <a:ext cx="535785" cy="24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809" tIns="38405" rIns="76809" bIns="38405"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TextBox 23"/>
          <p:cNvSpPr txBox="1"/>
          <p:nvPr/>
        </p:nvSpPr>
        <p:spPr>
          <a:xfrm>
            <a:off x="4991160" y="6667500"/>
            <a:ext cx="4513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커피숍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다방 추출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74079" y="6664377"/>
            <a:ext cx="43755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업태구분명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편의점 추출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="" xmlns:a16="http://schemas.microsoft.com/office/drawing/2014/main" id="{939F6B9C-DB76-B453-B5E2-0DEE15A1CCDC}"/>
              </a:ext>
            </a:extLst>
          </p:cNvPr>
          <p:cNvSpPr/>
          <p:nvPr/>
        </p:nvSpPr>
        <p:spPr>
          <a:xfrm>
            <a:off x="9323765" y="278130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="" xmlns:a16="http://schemas.microsoft.com/office/drawing/2014/main" id="{3D9B0108-F615-8C8C-110D-964D91C332C5}"/>
              </a:ext>
            </a:extLst>
          </p:cNvPr>
          <p:cNvSpPr/>
          <p:nvPr/>
        </p:nvSpPr>
        <p:spPr>
          <a:xfrm>
            <a:off x="13566349" y="5577900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ljk9707\PythonWork\Analysis\data\MidtermProject\5.커피숍_전처리완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58822" y="1472656"/>
            <a:ext cx="3747332" cy="8100000"/>
          </a:xfrm>
          <a:prstGeom prst="rect">
            <a:avLst/>
          </a:prstGeom>
          <a:noFill/>
        </p:spPr>
      </p:pic>
      <p:pic>
        <p:nvPicPr>
          <p:cNvPr id="3077" name="Picture 5" descr="C:\ljk9707\PythonWork\Analysis\data\MidtermProject\5.편의점_전처리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37372" y="1472656"/>
            <a:ext cx="3721866" cy="810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28762" y="1500162"/>
            <a:ext cx="6515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연도별 커피숍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개수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카운팅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(2017 – 2022)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Picture 3" descr="C:\ljk9707\PythonWork\Analysis\data\MidtermProject\7.서울시구리스트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28762" y="2247899"/>
            <a:ext cx="5716556" cy="1139449"/>
          </a:xfrm>
          <a:prstGeom prst="rect">
            <a:avLst/>
          </a:prstGeom>
          <a:noFill/>
        </p:spPr>
      </p:pic>
      <p:pic>
        <p:nvPicPr>
          <p:cNvPr id="1029" name="Picture 5" descr="C:\ljk9707\PythonWork\Analysis\data\MidtermProject\7.데이터 프레임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62" y="3347405"/>
            <a:ext cx="5716555" cy="1643695"/>
          </a:xfrm>
          <a:prstGeom prst="rect">
            <a:avLst/>
          </a:prstGeom>
          <a:noFill/>
        </p:spPr>
      </p:pic>
      <p:sp>
        <p:nvSpPr>
          <p:cNvPr id="38" name="TextBox 37"/>
          <p:cNvSpPr txBox="1"/>
          <p:nvPr/>
        </p:nvSpPr>
        <p:spPr>
          <a:xfrm>
            <a:off x="12620629" y="1378629"/>
            <a:ext cx="1071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63047" y="1378629"/>
            <a:ext cx="11787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커피숍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커피숍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편의점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39" y="3353675"/>
            <a:ext cx="8822365" cy="450834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20350" y="2571732"/>
            <a:ext cx="434603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자치구별 사설학원 개수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BC3E4E1-ED44-1796-D2B0-E87B6575E348}"/>
              </a:ext>
            </a:extLst>
          </p:cNvPr>
          <p:cNvSpPr txBox="1"/>
          <p:nvPr/>
        </p:nvSpPr>
        <p:spPr>
          <a:xfrm>
            <a:off x="12288983" y="1543100"/>
            <a:ext cx="48256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입시검정 및 보습학원, 국제화 학원,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예능, 특수교육학원 데이터 추출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="" xmlns:a16="http://schemas.microsoft.com/office/drawing/2014/main" id="{EF477957-E057-24B6-0CA8-42B19F0A945A}"/>
              </a:ext>
            </a:extLst>
          </p:cNvPr>
          <p:cNvSpPr/>
          <p:nvPr/>
        </p:nvSpPr>
        <p:spPr>
          <a:xfrm>
            <a:off x="10785629" y="5157153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B87DC9DE-CDC4-02D7-0ED6-C4641521506C}"/>
              </a:ext>
            </a:extLst>
          </p:cNvPr>
          <p:cNvGrpSpPr/>
          <p:nvPr/>
        </p:nvGrpSpPr>
        <p:grpSpPr>
          <a:xfrm>
            <a:off x="12288982" y="2285980"/>
            <a:ext cx="4847906" cy="6643734"/>
            <a:chOff x="12072958" y="2285980"/>
            <a:chExt cx="4847906" cy="6643734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58C8B322-001C-9392-03FE-A8831FAC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5169" y="2285980"/>
              <a:ext cx="4825695" cy="6638872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2072958" y="2714608"/>
              <a:ext cx="857256" cy="62151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15802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50926" y="1341493"/>
            <a:ext cx="588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구별 초등학교 개수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26" y="2047156"/>
            <a:ext cx="7561026" cy="738004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="" xmlns:a16="http://schemas.microsoft.com/office/drawing/2014/main" id="{4A41640B-1677-D577-A54C-9825859B74E6}"/>
              </a:ext>
            </a:extLst>
          </p:cNvPr>
          <p:cNvSpPr/>
          <p:nvPr/>
        </p:nvSpPr>
        <p:spPr>
          <a:xfrm>
            <a:off x="9267601" y="503156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001F386-A62B-1D10-9D7F-897350BE5B31}"/>
              </a:ext>
            </a:extLst>
          </p:cNvPr>
          <p:cNvGrpSpPr/>
          <p:nvPr/>
        </p:nvGrpSpPr>
        <p:grpSpPr>
          <a:xfrm>
            <a:off x="10567700" y="1626082"/>
            <a:ext cx="6569188" cy="7837898"/>
            <a:chOff x="10979082" y="1520444"/>
            <a:chExt cx="6569188" cy="7837898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02BAD28B-3AD9-CA5C-F22E-E01271819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9082" y="1520444"/>
              <a:ext cx="6569188" cy="7793591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1144264" y="1857352"/>
              <a:ext cx="857256" cy="75009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14771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BFF0BD9-3043-7926-63BB-A3C953A56A0C}"/>
              </a:ext>
            </a:extLst>
          </p:cNvPr>
          <p:cNvSpPr/>
          <p:nvPr/>
        </p:nvSpPr>
        <p:spPr>
          <a:xfrm>
            <a:off x="1219465" y="1555294"/>
            <a:ext cx="5887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사립 중학교 개수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: 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1219465" y="2324100"/>
            <a:ext cx="8675144" cy="3035424"/>
            <a:chOff x="1307056" y="2324100"/>
            <a:chExt cx="8675144" cy="30354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b="46625"/>
            <a:stretch/>
          </p:blipFill>
          <p:spPr>
            <a:xfrm>
              <a:off x="1307056" y="2324100"/>
              <a:ext cx="4292845" cy="25146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/>
            <a:srcRect b="46342"/>
            <a:stretch/>
          </p:blipFill>
          <p:spPr>
            <a:xfrm>
              <a:off x="5599901" y="2324100"/>
              <a:ext cx="4382299" cy="2514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9441046-A85D-2867-D2D5-87697C37C5FA}"/>
                </a:ext>
              </a:extLst>
            </p:cNvPr>
            <p:cNvSpPr txBox="1"/>
            <p:nvPr/>
          </p:nvSpPr>
          <p:spPr>
            <a:xfrm>
              <a:off x="2491663" y="4990192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국공립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E5BBD7B2-F8F1-BE35-81B8-CF39581455CE}"/>
                </a:ext>
              </a:extLst>
            </p:cNvPr>
            <p:cNvSpPr txBox="1"/>
            <p:nvPr/>
          </p:nvSpPr>
          <p:spPr>
            <a:xfrm>
              <a:off x="6829235" y="4964210"/>
              <a:ext cx="1923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2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사립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356360" y="6700865"/>
            <a:ext cx="8077610" cy="2514601"/>
            <a:chOff x="1371600" y="6515099"/>
            <a:chExt cx="8077610" cy="2514601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14AF5C28-1E1E-C885-E4C6-F95C8DBA5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5012"/>
            <a:stretch/>
          </p:blipFill>
          <p:spPr>
            <a:xfrm>
              <a:off x="1371600" y="6515099"/>
              <a:ext cx="4025282" cy="2514601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EEF95617-3DDA-1780-C618-0AECED6640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48022"/>
            <a:stretch/>
          </p:blipFill>
          <p:spPr>
            <a:xfrm>
              <a:off x="5658199" y="6515099"/>
              <a:ext cx="3791011" cy="237693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1207E703-FFBD-7246-032A-75614BE7B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1454" y="2467248"/>
            <a:ext cx="5835080" cy="68527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6A23A63-9C35-F6B4-39BC-9F0E7F46DF72}"/>
              </a:ext>
            </a:extLst>
          </p:cNvPr>
          <p:cNvSpPr txBox="1"/>
          <p:nvPr/>
        </p:nvSpPr>
        <p:spPr>
          <a:xfrm>
            <a:off x="1356360" y="622362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정제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89F27C4-8CD0-A146-D40A-6E7235F6CD79}"/>
              </a:ext>
            </a:extLst>
          </p:cNvPr>
          <p:cNvSpPr txBox="1"/>
          <p:nvPr/>
        </p:nvSpPr>
        <p:spPr>
          <a:xfrm>
            <a:off x="11560462" y="1555294"/>
            <a:ext cx="449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국공립과 사립 학교 연도별 개수 합치기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="" xmlns:a16="http://schemas.microsoft.com/office/drawing/2014/main" id="{1D2AEF58-9477-CA0A-4D6F-235A34026C0A}"/>
              </a:ext>
            </a:extLst>
          </p:cNvPr>
          <p:cNvSpPr/>
          <p:nvPr/>
        </p:nvSpPr>
        <p:spPr>
          <a:xfrm>
            <a:off x="10209565" y="728664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="" xmlns:a16="http://schemas.microsoft.com/office/drawing/2014/main" id="{52BD75F6-3D7D-D8C8-0E90-DE2CD97749B9}"/>
              </a:ext>
            </a:extLst>
          </p:cNvPr>
          <p:cNvSpPr/>
          <p:nvPr/>
        </p:nvSpPr>
        <p:spPr>
          <a:xfrm>
            <a:off x="5059126" y="5538251"/>
            <a:ext cx="995823" cy="676819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7015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24739" y="2214542"/>
            <a:ext cx="9062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 smtClean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(국공립,사립),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(국공립, 사립), 전문고(국공립, 사립) </a:t>
            </a: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/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교육통계서비스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39" y="3564256"/>
            <a:ext cx="8591401" cy="43964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C5FD350-CF45-2700-4139-1C00D4D7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222" y="3166783"/>
            <a:ext cx="7060039" cy="519142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="" xmlns:a16="http://schemas.microsoft.com/office/drawing/2014/main" id="{19649A9D-943D-CD19-83D9-26BED368964D}"/>
              </a:ext>
            </a:extLst>
          </p:cNvPr>
          <p:cNvSpPr/>
          <p:nvPr/>
        </p:nvSpPr>
        <p:spPr>
          <a:xfrm>
            <a:off x="9542364" y="5311802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A1D53B3-ADBD-BE0F-B745-627EA2F7632D}"/>
              </a:ext>
            </a:extLst>
          </p:cNvPr>
          <p:cNvSpPr txBox="1"/>
          <p:nvPr/>
        </p:nvSpPr>
        <p:spPr>
          <a:xfrm>
            <a:off x="10503222" y="2214542"/>
            <a:ext cx="7060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고등학교 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일반고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자율고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+ </a:t>
            </a:r>
            <a:r>
              <a:rPr lang="ko-KR" altLang="en-US" sz="24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전문고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학교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(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초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중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 </a:t>
            </a:r>
            <a:r>
              <a:rPr lang="ko-KR" altLang="en-US" sz="3500" b="1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고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)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5134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2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41" name="Picture 2" descr="jeonse 2"/>
          <p:cNvPicPr>
            <a:picLocks noChangeArrowheads="1"/>
          </p:cNvPicPr>
          <p:nvPr/>
        </p:nvPicPr>
        <p:blipFill>
          <a:blip r:embed="rId4">
            <a:grayscl/>
          </a:blip>
          <a:srcRect l="31531" r="38592"/>
          <a:stretch>
            <a:fillRect/>
          </a:stretch>
        </p:blipFill>
        <p:spPr bwMode="auto">
          <a:xfrm>
            <a:off x="12268200" y="0"/>
            <a:ext cx="5040000" cy="102852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1219200" y="1595165"/>
            <a:ext cx="7924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목</a:t>
            </a:r>
            <a:r>
              <a:rPr lang="en-US" altLang="ko-KR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		</a:t>
            </a:r>
            <a:r>
              <a:rPr lang="ko-KR" altLang="en-US" sz="5000" dirty="0">
                <a:solidFill>
                  <a:schemeClr val="accent1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차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219200" y="2626459"/>
            <a:ext cx="6096000" cy="65556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01.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팀 구성 및 역할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02.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배경 및 목적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03.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가설 설정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04.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수집 </a:t>
            </a: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&amp;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전처리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05.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시각화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06.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데이터 분석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07.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결론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08. </a:t>
            </a:r>
            <a:r>
              <a:rPr lang="ko-KR" altLang="en-US" sz="35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자체 평가 의견</a:t>
            </a:r>
            <a:endParaRPr lang="en-US" altLang="ko-KR" sz="3500" dirty="0">
              <a:solidFill>
                <a:srgbClr val="618DC3"/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5800" y="266700"/>
            <a:ext cx="1630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618DC3"/>
                </a:solidFill>
                <a:latin typeface="나눔스퀘어_ac Bold" pitchFamily="50" charset="-127"/>
                <a:ea typeface="나눔스퀘어_ac Bold" pitchFamily="50" charset="-127"/>
              </a:rPr>
              <a:t>서울시 아파트 가격에 영향을 미치는 요인분석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071" y="2228149"/>
            <a:ext cx="13689856" cy="25940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45E919E-312F-EA5E-FE1A-21D21F48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55" y="6174049"/>
            <a:ext cx="10834089" cy="28391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649CE70-BC68-5413-9AAD-EFFCB3F8847A}"/>
              </a:ext>
            </a:extLst>
          </p:cNvPr>
          <p:cNvSpPr txBox="1"/>
          <p:nvPr/>
        </p:nvSpPr>
        <p:spPr>
          <a:xfrm>
            <a:off x="2299071" y="1719054"/>
            <a:ext cx="448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국가통계포털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="" xmlns:a16="http://schemas.microsoft.com/office/drawing/2014/main" id="{99A51FD5-D89B-75F5-C0A1-7D835114A549}"/>
              </a:ext>
            </a:extLst>
          </p:cNvPr>
          <p:cNvSpPr/>
          <p:nvPr/>
        </p:nvSpPr>
        <p:spPr>
          <a:xfrm>
            <a:off x="8679389" y="5127046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대학교</a:t>
            </a:r>
          </a:p>
        </p:txBody>
      </p:sp>
    </p:spTree>
    <p:extLst>
      <p:ext uri="{BB962C8B-B14F-4D97-AF65-F5344CB8AC3E}">
        <p14:creationId xmlns="" xmlns:p14="http://schemas.microsoft.com/office/powerpoint/2010/main" val="23912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00068" y="1714476"/>
            <a:ext cx="9144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2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종합병원, 의원, 치과, 한방의원, 일반병원 데이터 정보</a:t>
            </a:r>
          </a:p>
          <a:p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 </a:t>
            </a:r>
            <a:r>
              <a:rPr lang="ko-KR" altLang="en-US" sz="2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열린데이터</a:t>
            </a:r>
            <a:r>
              <a: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광장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rcRect r="12038"/>
          <a:stretch>
            <a:fillRect/>
          </a:stretch>
        </p:blipFill>
        <p:spPr>
          <a:xfrm>
            <a:off x="1000068" y="2860812"/>
            <a:ext cx="9582159" cy="52412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5DC4D48-8AB4-4DC6-A2AB-DFB7FA6A7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416" y="1714476"/>
            <a:ext cx="4397844" cy="7533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병원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="" xmlns:a16="http://schemas.microsoft.com/office/drawing/2014/main" id="{19649A9D-943D-CD19-83D9-26BED368964D}"/>
              </a:ext>
            </a:extLst>
          </p:cNvPr>
          <p:cNvSpPr/>
          <p:nvPr/>
        </p:nvSpPr>
        <p:spPr>
          <a:xfrm>
            <a:off x="11306504" y="5030737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2294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1" y="1"/>
            <a:ext cx="329468" cy="10285715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1" y="1"/>
            <a:ext cx="329468" cy="4000928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EBCF1F4-84B1-0933-DE70-252AADD7A249}"/>
              </a:ext>
            </a:extLst>
          </p:cNvPr>
          <p:cNvSpPr txBox="1"/>
          <p:nvPr/>
        </p:nvSpPr>
        <p:spPr>
          <a:xfrm>
            <a:off x="1348779" y="1627302"/>
            <a:ext cx="4713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서울시 구별 공원 정보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서울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열린데이터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광장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FDFDAD2-2D2F-37AA-3A78-F12974B33A63}"/>
              </a:ext>
            </a:extLst>
          </p:cNvPr>
          <p:cNvSpPr txBox="1"/>
          <p:nvPr/>
        </p:nvSpPr>
        <p:spPr>
          <a:xfrm>
            <a:off x="1357258" y="5517053"/>
            <a:ext cx="9177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지역에서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결측치를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찾은후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kakkao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api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이용해서 공원의 자치구를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F1E122E-7CF5-3E78-5CF5-ABFA2537FB17}"/>
              </a:ext>
            </a:extLst>
          </p:cNvPr>
          <p:cNvSpPr txBox="1"/>
          <p:nvPr/>
        </p:nvSpPr>
        <p:spPr>
          <a:xfrm>
            <a:off x="12960424" y="1627302"/>
            <a:ext cx="5446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전처리 후 자치구별 공원의 수만 추출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="" xmlns:a16="http://schemas.microsoft.com/office/drawing/2014/main" id="{FC565E1E-5473-CBB4-3042-2896C99EB822}"/>
              </a:ext>
            </a:extLst>
          </p:cNvPr>
          <p:cNvSpPr/>
          <p:nvPr/>
        </p:nvSpPr>
        <p:spPr>
          <a:xfrm>
            <a:off x="5935517" y="4809453"/>
            <a:ext cx="929220" cy="60960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="" xmlns:a16="http://schemas.microsoft.com/office/drawing/2014/main" id="{4D0154AA-C416-3F89-0861-A61503788A18}"/>
              </a:ext>
            </a:extLst>
          </p:cNvPr>
          <p:cNvSpPr/>
          <p:nvPr/>
        </p:nvSpPr>
        <p:spPr>
          <a:xfrm>
            <a:off x="13356344" y="6813880"/>
            <a:ext cx="734636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1357258" y="6082190"/>
            <a:ext cx="11251830" cy="3165766"/>
            <a:chOff x="1452644" y="6909615"/>
            <a:chExt cx="11251830" cy="316576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r="-28264"/>
            <a:stretch/>
          </p:blipFill>
          <p:spPr>
            <a:xfrm>
              <a:off x="1501514" y="9089126"/>
              <a:ext cx="4267449" cy="98625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5"/>
            <a:srcRect r="21138"/>
            <a:stretch/>
          </p:blipFill>
          <p:spPr>
            <a:xfrm>
              <a:off x="1452644" y="6942501"/>
              <a:ext cx="3403940" cy="20017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93348" y="6909615"/>
              <a:ext cx="7611126" cy="203465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3348" y="9104479"/>
              <a:ext cx="4689800" cy="827612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38236" y="2357418"/>
            <a:ext cx="1880651" cy="6856038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348779" y="2425436"/>
            <a:ext cx="9233357" cy="2286016"/>
            <a:chOff x="1348779" y="1928791"/>
            <a:chExt cx="9233357" cy="228601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9"/>
            <a:srcRect t="1031" r="10327" b="43158"/>
            <a:stretch/>
          </p:blipFill>
          <p:spPr>
            <a:xfrm>
              <a:off x="1348779" y="1961391"/>
              <a:ext cx="9233357" cy="2181977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6715108" y="1928791"/>
              <a:ext cx="500066" cy="22860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서울시 구별 공원수</a:t>
            </a:r>
          </a:p>
        </p:txBody>
      </p:sp>
    </p:spTree>
    <p:extLst>
      <p:ext uri="{BB962C8B-B14F-4D97-AF65-F5344CB8AC3E}">
        <p14:creationId xmlns="" xmlns:p14="http://schemas.microsoft.com/office/powerpoint/2010/main" val="33911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"/>
          <a:srcRect t="64583"/>
          <a:stretch>
            <a:fillRect/>
          </a:stretch>
        </p:blipFill>
        <p:spPr bwMode="auto">
          <a:xfrm>
            <a:off x="2285953" y="5893599"/>
            <a:ext cx="13715999" cy="3643302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r="14286"/>
          <a:stretch>
            <a:fillRect/>
          </a:stretch>
        </p:blipFill>
        <p:spPr bwMode="auto">
          <a:xfrm>
            <a:off x="4857720" y="1896362"/>
            <a:ext cx="4500594" cy="324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r="8955"/>
          <a:stretch>
            <a:fillRect/>
          </a:stretch>
        </p:blipFill>
        <p:spPr bwMode="auto">
          <a:xfrm>
            <a:off x="9943016" y="2143105"/>
            <a:ext cx="5679369" cy="2700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이등변 삼각형 9"/>
          <p:cNvSpPr/>
          <p:nvPr/>
        </p:nvSpPr>
        <p:spPr>
          <a:xfrm rot="16200000">
            <a:off x="2018061" y="2410997"/>
            <a:ext cx="3429024" cy="2250299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/>
          <a:srcRect l="2343" t="21875" r="87500" b="55209"/>
          <a:stretch>
            <a:fillRect/>
          </a:stretch>
        </p:blipFill>
        <p:spPr bwMode="auto">
          <a:xfrm>
            <a:off x="2607423" y="2250261"/>
            <a:ext cx="1393041" cy="235745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12" name="이등변 삼각형 11"/>
          <p:cNvSpPr/>
          <p:nvPr/>
        </p:nvSpPr>
        <p:spPr>
          <a:xfrm rot="10800000">
            <a:off x="10050173" y="4929183"/>
            <a:ext cx="5572164" cy="1500201"/>
          </a:xfrm>
          <a:prstGeom prst="triangle">
            <a:avLst/>
          </a:prstGeom>
          <a:gradFill>
            <a:gsLst>
              <a:gs pos="54000">
                <a:schemeClr val="tx2">
                  <a:alpha val="43000"/>
                </a:schemeClr>
              </a:gs>
              <a:gs pos="98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2"/>
          <a:srcRect l="71771" t="66527" r="18073" b="2222"/>
          <a:stretch>
            <a:fillRect/>
          </a:stretch>
        </p:blipFill>
        <p:spPr bwMode="auto">
          <a:xfrm>
            <a:off x="12144348" y="6107913"/>
            <a:ext cx="1393041" cy="3214674"/>
          </a:xfrm>
          <a:prstGeom prst="rect">
            <a:avLst/>
          </a:prstGeom>
          <a:gradFill>
            <a:gsLst>
              <a:gs pos="74000">
                <a:schemeClr val="bg1">
                  <a:alpha val="35000"/>
                </a:schemeClr>
              </a:gs>
              <a:gs pos="39999">
                <a:srgbClr val="85C2FF">
                  <a:alpha val="17000"/>
                </a:srgbClr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DD80F91-99C2-2199-69DE-C8DC528BC815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en-US" altLang="ko-KR" sz="3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DB </a:t>
            </a:r>
            <a:r>
              <a:rPr lang="ko-KR" altLang="en-US" sz="3500" kern="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914400" y="6972300"/>
            <a:ext cx="16488000" cy="2592000"/>
            <a:chOff x="914400" y="6972300"/>
            <a:chExt cx="16488000" cy="2592000"/>
          </a:xfrm>
        </p:grpSpPr>
        <p:pic>
          <p:nvPicPr>
            <p:cNvPr id="6" name="Picture 2"/>
            <p:cNvPicPr>
              <a:picLocks noChangeArrowheads="1"/>
            </p:cNvPicPr>
            <p:nvPr/>
          </p:nvPicPr>
          <p:blipFill>
            <a:blip r:embed="rId2"/>
            <a:srcRect l="7440" t="25000" r="1422"/>
            <a:stretch>
              <a:fillRect/>
            </a:stretch>
          </p:blipFill>
          <p:spPr bwMode="auto">
            <a:xfrm>
              <a:off x="914400" y="6972300"/>
              <a:ext cx="16488000" cy="259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직사각형 27"/>
            <p:cNvSpPr/>
            <p:nvPr/>
          </p:nvSpPr>
          <p:spPr>
            <a:xfrm>
              <a:off x="914400" y="6972300"/>
              <a:ext cx="11430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5773400" y="6972300"/>
              <a:ext cx="1600200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762000" y="1419900"/>
            <a:ext cx="8432400" cy="5400000"/>
            <a:chOff x="762000" y="1419900"/>
            <a:chExt cx="8432400" cy="5400000"/>
          </a:xfrm>
        </p:grpSpPr>
        <p:pic>
          <p:nvPicPr>
            <p:cNvPr id="1027" name="Picture 3" descr="C:\Users\acorn\OneDrive\Desktop\중간프로젝트\2018년기준_21년 자치구별 매매가 변동율.png"/>
            <p:cNvPicPr>
              <a:picLocks noChangeArrowheads="1"/>
            </p:cNvPicPr>
            <p:nvPr/>
          </p:nvPicPr>
          <p:blipFill>
            <a:blip r:embed="rId6"/>
            <a:srcRect l="15850" t="18889"/>
            <a:stretch>
              <a:fillRect/>
            </a:stretch>
          </p:blipFill>
          <p:spPr bwMode="auto">
            <a:xfrm>
              <a:off x="914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7620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매매가 변동률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24400" y="27629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노원구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62400" y="32963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성북구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0" y="4972735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동작구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14400" y="6819899"/>
            <a:ext cx="16611600" cy="2819401"/>
            <a:chOff x="914400" y="6896100"/>
            <a:chExt cx="16422553" cy="2662768"/>
          </a:xfrm>
        </p:grpSpPr>
        <p:pic>
          <p:nvPicPr>
            <p:cNvPr id="1028" name="Picture 4" descr="C:\Users\acorn\OneDrive\Desktop\중간프로젝트\2018년기준_21년 자치구별 매매가 변동율 top3.png"/>
            <p:cNvPicPr>
              <a:picLocks noChangeAspect="1" noChangeArrowheads="1"/>
            </p:cNvPicPr>
            <p:nvPr/>
          </p:nvPicPr>
          <p:blipFill>
            <a:blip r:embed="rId7"/>
            <a:srcRect l="7488" t="26966" r="1774"/>
            <a:stretch>
              <a:fillRect/>
            </a:stretch>
          </p:blipFill>
          <p:spPr bwMode="auto">
            <a:xfrm>
              <a:off x="915267" y="6968068"/>
              <a:ext cx="16421686" cy="2590800"/>
            </a:xfrm>
            <a:prstGeom prst="rect">
              <a:avLst/>
            </a:prstGeom>
            <a:noFill/>
          </p:spPr>
        </p:pic>
        <p:sp>
          <p:nvSpPr>
            <p:cNvPr id="24" name="직사각형 23"/>
            <p:cNvSpPr/>
            <p:nvPr/>
          </p:nvSpPr>
          <p:spPr>
            <a:xfrm>
              <a:off x="14231831" y="6896101"/>
              <a:ext cx="14478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914400" y="6896100"/>
              <a:ext cx="1143000" cy="25908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296400" y="1419900"/>
            <a:ext cx="8280000" cy="5400000"/>
            <a:chOff x="9296400" y="1419900"/>
            <a:chExt cx="8280000" cy="5400000"/>
          </a:xfrm>
        </p:grpSpPr>
        <p:pic>
          <p:nvPicPr>
            <p:cNvPr id="1026" name="Picture 2" descr="C:\Users\acorn\OneDrive\Desktop\중간프로젝트\2018년기준_21년 자치구별 전월세가 변동율.png"/>
            <p:cNvPicPr>
              <a:picLocks noChangeArrowheads="1"/>
            </p:cNvPicPr>
            <p:nvPr/>
          </p:nvPicPr>
          <p:blipFill>
            <a:blip r:embed="rId8"/>
            <a:srcRect l="15436" t="16904" r="671" b="562"/>
            <a:stretch>
              <a:fillRect/>
            </a:stretch>
          </p:blipFill>
          <p:spPr bwMode="auto">
            <a:xfrm>
              <a:off x="9296400" y="1419900"/>
              <a:ext cx="8280000" cy="540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9296400" y="1496100"/>
              <a:ext cx="27432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000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 변동률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335000" y="33147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중랑구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658600" y="35433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종로구</a:t>
              </a:r>
              <a:endParaRPr lang="ko-KR" altLang="en-US" sz="1500" dirty="0">
                <a:solidFill>
                  <a:schemeClr val="bg1"/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496800" y="2247900"/>
              <a:ext cx="15240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500" dirty="0">
                  <a:solidFill>
                    <a:schemeClr val="bg1"/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도봉구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57287A-268C-EF22-51B0-F3B0ED411E70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corn\OneDrive\Desktop\중간프로젝트\image\경제적 요인 plotly grap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8168" y="1700188"/>
            <a:ext cx="16200000" cy="7560000"/>
          </a:xfrm>
          <a:prstGeom prst="rect">
            <a:avLst/>
          </a:prstGeom>
          <a:noFill/>
        </p:spPr>
      </p:pic>
      <p:pic>
        <p:nvPicPr>
          <p:cNvPr id="6146" name="Picture 2" descr="C:\Users\acorn\OneDrive\Desktop\중간프로젝트\image\데이터시각화, 아파트가격, 물가지수,  gd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8904" y="1714476"/>
            <a:ext cx="16200000" cy="7560000"/>
          </a:xfrm>
          <a:prstGeom prst="rect">
            <a:avLst/>
          </a:prstGeom>
          <a:noFill/>
        </p:spPr>
      </p:pic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7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93BC0D3-1FD6-8E3F-7BB9-E512E1372EF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05.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시각화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065200" y="1368885"/>
            <a:ext cx="8157600" cy="8275058"/>
            <a:chOff x="5286348" y="1368885"/>
            <a:chExt cx="8157600" cy="8275058"/>
          </a:xfrm>
        </p:grpSpPr>
        <p:pic>
          <p:nvPicPr>
            <p:cNvPr id="1026" name="Picture 2" descr="C:\Users\acorn\Downloads\데이터 분석 경제적요인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86348" y="1928790"/>
              <a:ext cx="8157600" cy="7715153"/>
            </a:xfrm>
            <a:prstGeom prst="rect">
              <a:avLst/>
            </a:prstGeom>
            <a:noFill/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C22D7A4-E3F9-BF70-BFAC-9C9CFF3F6B5D}"/>
                </a:ext>
              </a:extLst>
            </p:cNvPr>
            <p:cNvSpPr/>
            <p:nvPr/>
          </p:nvSpPr>
          <p:spPr>
            <a:xfrm>
              <a:off x="6929422" y="1928790"/>
              <a:ext cx="714380" cy="76438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946E90D-D371-FFC8-EA5E-E460A2449528}"/>
                </a:ext>
              </a:extLst>
            </p:cNvPr>
            <p:cNvSpPr/>
            <p:nvPr/>
          </p:nvSpPr>
          <p:spPr>
            <a:xfrm>
              <a:off x="7715240" y="1928790"/>
              <a:ext cx="5715040" cy="7643866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8373C73-349C-99C2-3805-71F86FB83387}"/>
                </a:ext>
              </a:extLst>
            </p:cNvPr>
            <p:cNvSpPr txBox="1"/>
            <p:nvPr/>
          </p:nvSpPr>
          <p:spPr>
            <a:xfrm>
              <a:off x="10048020" y="1368886"/>
              <a:ext cx="2192269" cy="471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독립변수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93628F6-21DB-7B75-0057-340313B15AA9}"/>
                </a:ext>
              </a:extLst>
            </p:cNvPr>
            <p:cNvSpPr txBox="1"/>
            <p:nvPr/>
          </p:nvSpPr>
          <p:spPr>
            <a:xfrm>
              <a:off x="6643670" y="1368885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종속변수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15385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ljk9707\Rwork\MidtermProject\R_cor_coffee_convenience_school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57300"/>
            <a:ext cx="12180947" cy="3733800"/>
          </a:xfrm>
          <a:prstGeom prst="rect">
            <a:avLst/>
          </a:prstGeom>
          <a:noFill/>
        </p:spPr>
      </p:pic>
      <p:pic>
        <p:nvPicPr>
          <p:cNvPr id="1027" name="Picture 3" descr="C:\ljk9707\Rwork\MidtermProject\R_cor_coffee_convenience_school_plot.png"/>
          <p:cNvPicPr>
            <a:picLocks noChangeAspect="1" noChangeArrowheads="1"/>
          </p:cNvPicPr>
          <p:nvPr/>
        </p:nvPicPr>
        <p:blipFill>
          <a:blip r:embed="rId3"/>
          <a:srcRect t="5659"/>
          <a:stretch>
            <a:fillRect/>
          </a:stretch>
        </p:blipFill>
        <p:spPr bwMode="auto">
          <a:xfrm>
            <a:off x="11125200" y="5159115"/>
            <a:ext cx="6682135" cy="453046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BA926FF-C79B-6326-46FE-805DA5DFAD7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경제적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533429" y="1629767"/>
            <a:ext cx="7221142" cy="7493403"/>
            <a:chOff x="5533429" y="1629767"/>
            <a:chExt cx="7221142" cy="7493403"/>
          </a:xfrm>
        </p:grpSpPr>
        <p:pic>
          <p:nvPicPr>
            <p:cNvPr id="43011" name="Picture 3" descr="C:\Users\acorn\OneDrive\Desktop\중간프로젝트\image\경제적 요인 상관관계 그래프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533429" y="2643170"/>
              <a:ext cx="7221142" cy="6480000"/>
            </a:xfrm>
            <a:prstGeom prst="rect">
              <a:avLst/>
            </a:prstGeom>
            <a:noFill/>
          </p:spPr>
        </p:pic>
        <p:sp>
          <p:nvSpPr>
            <p:cNvPr id="20" name="TextBox 19"/>
            <p:cNvSpPr txBox="1"/>
            <p:nvPr/>
          </p:nvSpPr>
          <p:spPr>
            <a:xfrm>
              <a:off x="7772400" y="1629767"/>
              <a:ext cx="2743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경제적 요인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A2A314A-C8A1-738D-D067-4AD06E53847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요인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0" y="7159724"/>
            <a:ext cx="7696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실업률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ko-KR" altLang="en-US" sz="27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매매가와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62"/>
          <a:stretch/>
        </p:blipFill>
        <p:spPr>
          <a:xfrm>
            <a:off x="815984" y="2422004"/>
            <a:ext cx="16824960" cy="302433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2746040"/>
            <a:ext cx="4419600" cy="2700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직사각형 5"/>
          <p:cNvSpPr/>
          <p:nvPr/>
        </p:nvSpPr>
        <p:spPr>
          <a:xfrm>
            <a:off x="838200" y="3934172"/>
            <a:ext cx="442080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5F0558CE-2462-DE94-3791-5AE519EFD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84" y="6407754"/>
            <a:ext cx="6889077" cy="265808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DF7E6BC-41FC-3901-D9A4-32B414DD7A2D}"/>
              </a:ext>
            </a:extLst>
          </p:cNvPr>
          <p:cNvSpPr/>
          <p:nvPr/>
        </p:nvSpPr>
        <p:spPr>
          <a:xfrm>
            <a:off x="853440" y="8769095"/>
            <a:ext cx="1399055" cy="3348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02B4762-8397-D8F2-10DC-8ED3CB626422}"/>
              </a:ext>
            </a:extLst>
          </p:cNvPr>
          <p:cNvSpPr txBox="1"/>
          <p:nvPr/>
        </p:nvSpPr>
        <p:spPr>
          <a:xfrm>
            <a:off x="815984" y="5718577"/>
            <a:ext cx="5317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실업률 상관관계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(Correlation test)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="" xmlns:a16="http://schemas.microsoft.com/office/drawing/2014/main" id="{FA6BCCD5-B00A-7DA5-D194-AF56D35E5103}"/>
              </a:ext>
            </a:extLst>
          </p:cNvPr>
          <p:cNvSpPr/>
          <p:nvPr/>
        </p:nvSpPr>
        <p:spPr>
          <a:xfrm>
            <a:off x="8495928" y="7061040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292CED4-15E9-1C4A-8721-80A875A8CA46}"/>
              </a:ext>
            </a:extLst>
          </p:cNvPr>
          <p:cNvSpPr txBox="1"/>
          <p:nvPr/>
        </p:nvSpPr>
        <p:spPr>
          <a:xfrm>
            <a:off x="815984" y="1687116"/>
            <a:ext cx="67056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종속변수와 독립변수 간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상관계수 비교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F745AEC-EDA8-7F72-CBF3-915B644F3F5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86704"/>
            <a:ext cx="12696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팀 구성 및 역할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1768C7F1-E563-9975-9B0B-357EBB9DCC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537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</p:spPr>
      </p:pic>
      <p:pic>
        <p:nvPicPr>
          <p:cNvPr id="1006" name="그림 1005">
            <a:extLst>
              <a:ext uri="{FF2B5EF4-FFF2-40B4-BE49-F238E27FC236}">
                <a16:creationId xmlns="" xmlns:a16="http://schemas.microsoft.com/office/drawing/2014/main" id="{3D0FACE0-F264-21D8-F007-A13A7FA79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68" y="1288679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08" name="그림 1007">
            <a:extLst>
              <a:ext uri="{FF2B5EF4-FFF2-40B4-BE49-F238E27FC236}">
                <a16:creationId xmlns="" xmlns:a16="http://schemas.microsoft.com/office/drawing/2014/main" id="{C4EB17FB-846F-B321-3A89-5171B5B14A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75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0" name="그림 1009">
            <a:extLst>
              <a:ext uri="{FF2B5EF4-FFF2-40B4-BE49-F238E27FC236}">
                <a16:creationId xmlns="" xmlns:a16="http://schemas.microsoft.com/office/drawing/2014/main" id="{D82E8985-2839-581B-712A-289979166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400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12" name="그림 1011">
            <a:extLst>
              <a:ext uri="{FF2B5EF4-FFF2-40B4-BE49-F238E27FC236}">
                <a16:creationId xmlns="" xmlns:a16="http://schemas.microsoft.com/office/drawing/2014/main" id="{A01C5314-E91C-3E3C-9AB0-8D1F755C85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13" y="1291866"/>
            <a:ext cx="1260000" cy="1260000"/>
          </a:xfrm>
          <a:prstGeom prst="ellipse">
            <a:avLst/>
          </a:prstGeom>
          <a:ln w="63500" cap="rnd">
            <a:solidFill>
              <a:schemeClr val="tx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13" name="TextBox 1012">
            <a:extLst>
              <a:ext uri="{FF2B5EF4-FFF2-40B4-BE49-F238E27FC236}">
                <a16:creationId xmlns="" xmlns:a16="http://schemas.microsoft.com/office/drawing/2014/main" id="{47C5055A-BFA8-8240-FD73-6AEFF1E60D38}"/>
              </a:ext>
            </a:extLst>
          </p:cNvPr>
          <p:cNvSpPr txBox="1"/>
          <p:nvPr/>
        </p:nvSpPr>
        <p:spPr>
          <a:xfrm>
            <a:off x="1734035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itchFamily="50" charset="-127"/>
                <a:ea typeface="나눔스퀘어_ac Bold" pitchFamily="50" charset="-127"/>
              </a:rPr>
              <a:t>팀장 나석원</a:t>
            </a:r>
          </a:p>
        </p:txBody>
      </p:sp>
      <p:sp>
        <p:nvSpPr>
          <p:cNvPr id="1015" name="TextBox 1014">
            <a:extLst>
              <a:ext uri="{FF2B5EF4-FFF2-40B4-BE49-F238E27FC236}">
                <a16:creationId xmlns="" xmlns:a16="http://schemas.microsoft.com/office/drawing/2014/main" id="{0C886488-166D-1DCD-AB33-160E0A654CDC}"/>
              </a:ext>
            </a:extLst>
          </p:cNvPr>
          <p:cNvSpPr txBox="1"/>
          <p:nvPr/>
        </p:nvSpPr>
        <p:spPr>
          <a:xfrm>
            <a:off x="1299198" y="3078296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16" name="TextBox 1015">
            <a:extLst>
              <a:ext uri="{FF2B5EF4-FFF2-40B4-BE49-F238E27FC236}">
                <a16:creationId xmlns="" xmlns:a16="http://schemas.microsoft.com/office/drawing/2014/main" id="{3893CA39-6A05-ABE5-52A5-27A787D32F38}"/>
              </a:ext>
            </a:extLst>
          </p:cNvPr>
          <p:cNvSpPr txBox="1"/>
          <p:nvPr/>
        </p:nvSpPr>
        <p:spPr>
          <a:xfrm>
            <a:off x="5136888" y="2640568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김현경</a:t>
            </a:r>
          </a:p>
        </p:txBody>
      </p:sp>
      <p:sp>
        <p:nvSpPr>
          <p:cNvPr id="1018" name="TextBox 1017">
            <a:extLst>
              <a:ext uri="{FF2B5EF4-FFF2-40B4-BE49-F238E27FC236}">
                <a16:creationId xmlns="" xmlns:a16="http://schemas.microsoft.com/office/drawing/2014/main" id="{000A143D-11F4-C9A7-4743-9EA187136722}"/>
              </a:ext>
            </a:extLst>
          </p:cNvPr>
          <p:cNvSpPr txBox="1"/>
          <p:nvPr/>
        </p:nvSpPr>
        <p:spPr>
          <a:xfrm>
            <a:off x="8366425" y="2630289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김현욱</a:t>
            </a:r>
          </a:p>
        </p:txBody>
      </p:sp>
      <p:sp>
        <p:nvSpPr>
          <p:cNvPr id="1020" name="TextBox 1019">
            <a:extLst>
              <a:ext uri="{FF2B5EF4-FFF2-40B4-BE49-F238E27FC236}">
                <a16:creationId xmlns="" xmlns:a16="http://schemas.microsoft.com/office/drawing/2014/main" id="{294FEEB7-3EC7-0849-53E1-FA05DD749F12}"/>
              </a:ext>
            </a:extLst>
          </p:cNvPr>
          <p:cNvSpPr txBox="1"/>
          <p:nvPr/>
        </p:nvSpPr>
        <p:spPr>
          <a:xfrm>
            <a:off x="4486863" y="3073413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작성</a:t>
            </a:r>
          </a:p>
        </p:txBody>
      </p:sp>
      <p:sp>
        <p:nvSpPr>
          <p:cNvPr id="1021" name="TextBox 1020">
            <a:extLst>
              <a:ext uri="{FF2B5EF4-FFF2-40B4-BE49-F238E27FC236}">
                <a16:creationId xmlns="" xmlns:a16="http://schemas.microsoft.com/office/drawing/2014/main" id="{5200A854-C954-F9C2-DBA4-F538064F2724}"/>
              </a:ext>
            </a:extLst>
          </p:cNvPr>
          <p:cNvSpPr txBox="1"/>
          <p:nvPr/>
        </p:nvSpPr>
        <p:spPr>
          <a:xfrm>
            <a:off x="7794259" y="3085915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</a:p>
        </p:txBody>
      </p:sp>
      <p:sp>
        <p:nvSpPr>
          <p:cNvPr id="1022" name="TextBox 1021">
            <a:extLst>
              <a:ext uri="{FF2B5EF4-FFF2-40B4-BE49-F238E27FC236}">
                <a16:creationId xmlns="" xmlns:a16="http://schemas.microsoft.com/office/drawing/2014/main" id="{2FBADBCF-0B0E-4768-06C2-C1DCC33D631D}"/>
              </a:ext>
            </a:extLst>
          </p:cNvPr>
          <p:cNvSpPr txBox="1"/>
          <p:nvPr/>
        </p:nvSpPr>
        <p:spPr>
          <a:xfrm>
            <a:off x="11125200" y="308591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DB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3" name="TextBox 1022">
            <a:extLst>
              <a:ext uri="{FF2B5EF4-FFF2-40B4-BE49-F238E27FC236}">
                <a16:creationId xmlns="" xmlns:a16="http://schemas.microsoft.com/office/drawing/2014/main" id="{AF2E920B-417D-E3F6-7A8E-7E8CCB7F8365}"/>
              </a:ext>
            </a:extLst>
          </p:cNvPr>
          <p:cNvSpPr txBox="1"/>
          <p:nvPr/>
        </p:nvSpPr>
        <p:spPr>
          <a:xfrm>
            <a:off x="11660334" y="2628066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송호준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="" xmlns:a16="http://schemas.microsoft.com/office/drawing/2014/main" id="{286257EE-1868-265C-2010-251B606DB011}"/>
              </a:ext>
            </a:extLst>
          </p:cNvPr>
          <p:cNvSpPr txBox="1"/>
          <p:nvPr/>
        </p:nvSpPr>
        <p:spPr>
          <a:xfrm>
            <a:off x="14478000" y="3078295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수집 및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데이터 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PPT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발표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="" xmlns:a16="http://schemas.microsoft.com/office/drawing/2014/main" id="{8DF7BBF8-A28F-71BB-CCB9-F6BF848B1548}"/>
              </a:ext>
            </a:extLst>
          </p:cNvPr>
          <p:cNvSpPr txBox="1"/>
          <p:nvPr/>
        </p:nvSpPr>
        <p:spPr>
          <a:xfrm>
            <a:off x="14998815" y="2640567"/>
            <a:ext cx="190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_ac Bold" pitchFamily="50" charset="-127"/>
                <a:ea typeface="나눔스퀘어_ac Bold" pitchFamily="50" charset="-127"/>
              </a:rPr>
              <a:t>팀원 이준규</a:t>
            </a:r>
          </a:p>
        </p:txBody>
      </p:sp>
      <p:graphicFrame>
        <p:nvGraphicFramePr>
          <p:cNvPr id="1050" name="표 14">
            <a:extLst>
              <a:ext uri="{FF2B5EF4-FFF2-40B4-BE49-F238E27FC236}">
                <a16:creationId xmlns="" xmlns:a16="http://schemas.microsoft.com/office/drawing/2014/main" id="{039A968D-B1F3-C730-92AD-2BD7FF332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401652725"/>
              </p:ext>
            </p:extLst>
          </p:nvPr>
        </p:nvGraphicFramePr>
        <p:xfrm>
          <a:off x="1429429" y="4637169"/>
          <a:ext cx="15905896" cy="4975061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3976474">
                  <a:extLst>
                    <a:ext uri="{9D8B030D-6E8A-4147-A177-3AD203B41FA5}">
                      <a16:colId xmlns="" xmlns:a16="http://schemas.microsoft.com/office/drawing/2014/main" val="2136938139"/>
                    </a:ext>
                  </a:extLst>
                </a:gridCol>
                <a:gridCol w="3976474">
                  <a:extLst>
                    <a:ext uri="{9D8B030D-6E8A-4147-A177-3AD203B41FA5}">
                      <a16:colId xmlns="" xmlns:a16="http://schemas.microsoft.com/office/drawing/2014/main" val="4004697238"/>
                    </a:ext>
                  </a:extLst>
                </a:gridCol>
                <a:gridCol w="3976474">
                  <a:extLst>
                    <a:ext uri="{9D8B030D-6E8A-4147-A177-3AD203B41FA5}">
                      <a16:colId xmlns="" xmlns:a16="http://schemas.microsoft.com/office/drawing/2014/main" val="2908627617"/>
                    </a:ext>
                  </a:extLst>
                </a:gridCol>
                <a:gridCol w="3976474">
                  <a:extLst>
                    <a:ext uri="{9D8B030D-6E8A-4147-A177-3AD203B41FA5}">
                      <a16:colId xmlns="" xmlns:a16="http://schemas.microsoft.com/office/drawing/2014/main" val="734618807"/>
                    </a:ext>
                  </a:extLst>
                </a:gridCol>
              </a:tblGrid>
              <a:tr h="3462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활동내용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일정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테두리 흰색으로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5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61426145"/>
                  </a:ext>
                </a:extLst>
              </a:tr>
              <a:tr h="460930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48997904"/>
                  </a:ext>
                </a:extLst>
              </a:tr>
            </a:tbl>
          </a:graphicData>
        </a:graphic>
      </p:graphicFrame>
      <p:sp>
        <p:nvSpPr>
          <p:cNvPr id="1064" name="직사각형 1063">
            <a:extLst>
              <a:ext uri="{FF2B5EF4-FFF2-40B4-BE49-F238E27FC236}">
                <a16:creationId xmlns=""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5739689" y="545460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5" name="직사각형 1064">
            <a:extLst>
              <a:ext uri="{FF2B5EF4-FFF2-40B4-BE49-F238E27FC236}">
                <a16:creationId xmlns="" xmlns:a16="http://schemas.microsoft.com/office/drawing/2014/main" id="{B222819D-6E34-E99C-4C4A-468882D067F6}"/>
              </a:ext>
            </a:extLst>
          </p:cNvPr>
          <p:cNvSpPr/>
          <p:nvPr/>
        </p:nvSpPr>
        <p:spPr>
          <a:xfrm>
            <a:off x="7042691" y="5786442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67" name="직사각형 1066">
            <a:extLst>
              <a:ext uri="{FF2B5EF4-FFF2-40B4-BE49-F238E27FC236}">
                <a16:creationId xmlns="" xmlns:a16="http://schemas.microsoft.com/office/drawing/2014/main" id="{088ADED7-5E91-7619-0675-2804DA61EA86}"/>
              </a:ext>
            </a:extLst>
          </p:cNvPr>
          <p:cNvSpPr/>
          <p:nvPr/>
        </p:nvSpPr>
        <p:spPr>
          <a:xfrm>
            <a:off x="8429619" y="6178508"/>
            <a:ext cx="816653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70" name="직사각형 1069">
            <a:extLst>
              <a:ext uri="{FF2B5EF4-FFF2-40B4-BE49-F238E27FC236}">
                <a16:creationId xmlns="" xmlns:a16="http://schemas.microsoft.com/office/drawing/2014/main" id="{1D31D981-AFF8-E4AD-EF77-F607A44AFFDB}"/>
              </a:ext>
            </a:extLst>
          </p:cNvPr>
          <p:cNvSpPr/>
          <p:nvPr/>
        </p:nvSpPr>
        <p:spPr>
          <a:xfrm>
            <a:off x="10490491" y="7397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4D95681-3B8A-EB22-E9B1-8EA0A19B9027}"/>
              </a:ext>
            </a:extLst>
          </p:cNvPr>
          <p:cNvSpPr txBox="1"/>
          <p:nvPr/>
        </p:nvSpPr>
        <p:spPr>
          <a:xfrm>
            <a:off x="1685900" y="4929186"/>
            <a:ext cx="3886200" cy="4737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기획 및 설계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주제 선정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/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요구 사항 분석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 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Dataset 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수집 계획 수립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업무 분할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 전처리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수집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데이터 전처리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>
              <a:lnSpc>
                <a:spcPct val="150000"/>
              </a:lnSpc>
              <a:spcBef>
                <a:spcPts val="200"/>
              </a:spcBef>
            </a:pPr>
            <a:r>
              <a:rPr lang="en-US" altLang="ko-KR" dirty="0">
                <a:latin typeface="나눔스퀘어_ac" pitchFamily="50" charset="-127"/>
                <a:ea typeface="나눔스퀘어_ac" pitchFamily="50" charset="-127"/>
              </a:rPr>
              <a:t>Data </a:t>
            </a:r>
            <a:r>
              <a:rPr lang="ko-KR" altLang="en-US" dirty="0">
                <a:latin typeface="나눔스퀘어_ac" pitchFamily="50" charset="-127"/>
                <a:ea typeface="나눔스퀘어_ac" pitchFamily="50" charset="-127"/>
              </a:rPr>
              <a:t>분석</a:t>
            </a:r>
            <a:endParaRPr lang="en-US" altLang="ko-KR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변수 선택과 모델링 기획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분석 </a:t>
            </a:r>
            <a:r>
              <a:rPr lang="en-US" altLang="ko-KR" sz="1500" dirty="0">
                <a:latin typeface="나눔스퀘어_ac" pitchFamily="50" charset="-127"/>
                <a:ea typeface="나눔스퀘어_ac" pitchFamily="50" charset="-127"/>
              </a:rPr>
              <a:t>&amp; </a:t>
            </a: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시각화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  <a:p>
            <a:pPr marL="285750" indent="-285750">
              <a:lnSpc>
                <a:spcPct val="150000"/>
              </a:lnSpc>
              <a:spcBef>
                <a:spcPts val="200"/>
              </a:spcBef>
              <a:buFontTx/>
              <a:buChar char="-"/>
            </a:pPr>
            <a:r>
              <a:rPr lang="ko-KR" altLang="en-US" sz="1500" dirty="0">
                <a:latin typeface="나눔스퀘어_ac" pitchFamily="50" charset="-127"/>
                <a:ea typeface="나눔스퀘어_ac" pitchFamily="50" charset="-127"/>
              </a:rPr>
              <a:t>결과</a:t>
            </a:r>
            <a:endParaRPr lang="en-US" altLang="ko-KR" sz="1500" dirty="0"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5CA7AF0-D38A-2F5E-3262-259A185C018F}"/>
              </a:ext>
            </a:extLst>
          </p:cNvPr>
          <p:cNvSpPr/>
          <p:nvPr/>
        </p:nvSpPr>
        <p:spPr>
          <a:xfrm>
            <a:off x="8889819" y="7016700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D87AD1A-8C10-6965-5C96-74E86E43E30A}"/>
              </a:ext>
            </a:extLst>
          </p:cNvPr>
          <p:cNvSpPr/>
          <p:nvPr/>
        </p:nvSpPr>
        <p:spPr>
          <a:xfrm>
            <a:off x="11555559" y="7786706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EEC7494-C373-BD05-1EFE-1807C056D18E}"/>
              </a:ext>
            </a:extLst>
          </p:cNvPr>
          <p:cNvSpPr/>
          <p:nvPr/>
        </p:nvSpPr>
        <p:spPr>
          <a:xfrm>
            <a:off x="13573156" y="8955066"/>
            <a:ext cx="126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753A263-1825-1FE9-D2A4-DC6CBE56ED9B}"/>
              </a:ext>
            </a:extLst>
          </p:cNvPr>
          <p:cNvSpPr/>
          <p:nvPr/>
        </p:nvSpPr>
        <p:spPr>
          <a:xfrm>
            <a:off x="11555559" y="8572524"/>
            <a:ext cx="2339686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984CE7F-F8BA-CFC9-40C4-3F526E244CA5}"/>
              </a:ext>
            </a:extLst>
          </p:cNvPr>
          <p:cNvSpPr/>
          <p:nvPr/>
        </p:nvSpPr>
        <p:spPr>
          <a:xfrm>
            <a:off x="16496494" y="9286904"/>
            <a:ext cx="720000" cy="10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5732744" y="5607004"/>
            <a:ext cx="2339686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6DE97D07-DBA4-4E21-9A64-2942DB2A2254}"/>
              </a:ext>
            </a:extLst>
          </p:cNvPr>
          <p:cNvSpPr/>
          <p:nvPr/>
        </p:nvSpPr>
        <p:spPr>
          <a:xfrm>
            <a:off x="7035768" y="5929318"/>
            <a:ext cx="48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088ADED7-5E91-7619-0675-2804DA61EA86}"/>
              </a:ext>
            </a:extLst>
          </p:cNvPr>
          <p:cNvSpPr/>
          <p:nvPr/>
        </p:nvSpPr>
        <p:spPr>
          <a:xfrm>
            <a:off x="8429619" y="6330900"/>
            <a:ext cx="8172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D5CA7AF0-D38A-2F5E-3262-259A185C018F}"/>
              </a:ext>
            </a:extLst>
          </p:cNvPr>
          <p:cNvSpPr/>
          <p:nvPr/>
        </p:nvSpPr>
        <p:spPr>
          <a:xfrm>
            <a:off x="8876016" y="7169100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1D31D981-AFF8-E4AD-EF77-F607A44AFFDB}"/>
              </a:ext>
            </a:extLst>
          </p:cNvPr>
          <p:cNvSpPr/>
          <p:nvPr/>
        </p:nvSpPr>
        <p:spPr>
          <a:xfrm>
            <a:off x="10519090" y="7550100"/>
            <a:ext cx="396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3D87AD1A-8C10-6965-5C96-74E86E43E30A}"/>
              </a:ext>
            </a:extLst>
          </p:cNvPr>
          <p:cNvSpPr/>
          <p:nvPr/>
        </p:nvSpPr>
        <p:spPr>
          <a:xfrm>
            <a:off x="11572892" y="7939106"/>
            <a:ext cx="46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7753A263-1825-1FE9-D2A4-DC6CBE56ED9B}"/>
              </a:ext>
            </a:extLst>
          </p:cNvPr>
          <p:cNvSpPr/>
          <p:nvPr/>
        </p:nvSpPr>
        <p:spPr>
          <a:xfrm>
            <a:off x="12001520" y="8724924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4EEC7494-C373-BD05-1EFE-1807C056D18E}"/>
              </a:ext>
            </a:extLst>
          </p:cNvPr>
          <p:cNvSpPr/>
          <p:nvPr/>
        </p:nvSpPr>
        <p:spPr>
          <a:xfrm>
            <a:off x="13573156" y="9107466"/>
            <a:ext cx="288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9984CE7F-F8BA-CFC9-40C4-3F526E244CA5}"/>
              </a:ext>
            </a:extLst>
          </p:cNvPr>
          <p:cNvSpPr/>
          <p:nvPr/>
        </p:nvSpPr>
        <p:spPr>
          <a:xfrm>
            <a:off x="16496494" y="9439304"/>
            <a:ext cx="720000" cy="108000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3284" tIns="81642" rIns="163284" bIns="81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b="1" dirty="0">
              <a:solidFill>
                <a:srgbClr val="EBEBF0"/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618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67522" y="1571600"/>
            <a:ext cx="8748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8072430" y="2428856"/>
            <a:ext cx="10144196" cy="500066"/>
            <a:chOff x="762001" y="3752850"/>
            <a:chExt cx="10144196" cy="500066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B2A91763-323D-0988-02DA-E815DD311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905" b="-6594"/>
            <a:stretch>
              <a:fillRect/>
            </a:stretch>
          </p:blipFill>
          <p:spPr>
            <a:xfrm>
              <a:off x="762001" y="3752850"/>
              <a:ext cx="10144196" cy="50006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C7676EC2-7D27-74F2-4D1E-46A1DAEBB99B}"/>
                </a:ext>
              </a:extLst>
            </p:cNvPr>
            <p:cNvSpPr/>
            <p:nvPr/>
          </p:nvSpPr>
          <p:spPr>
            <a:xfrm>
              <a:off x="1752600" y="3800803"/>
              <a:ext cx="7780622" cy="42117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554548" y="3143236"/>
            <a:ext cx="7518938" cy="5289376"/>
            <a:chOff x="838200" y="4381500"/>
            <a:chExt cx="7518938" cy="5289376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6C8E1838-F79D-EED8-6951-80557D56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381500"/>
              <a:ext cx="7518938" cy="5289376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="" xmlns:a16="http://schemas.microsoft.com/office/drawing/2014/main" id="{71D168B1-B55D-C046-ACCC-25F4A2A43026}"/>
                </a:ext>
              </a:extLst>
            </p:cNvPr>
            <p:cNvSpPr/>
            <p:nvPr/>
          </p:nvSpPr>
          <p:spPr>
            <a:xfrm>
              <a:off x="4191000" y="9105900"/>
              <a:ext cx="2895600" cy="205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77437F1-C980-37B3-C9C1-3500BD44A641}"/>
              </a:ext>
            </a:extLst>
          </p:cNvPr>
          <p:cNvSpPr txBox="1"/>
          <p:nvPr/>
        </p:nvSpPr>
        <p:spPr>
          <a:xfrm>
            <a:off x="12055010" y="8643962"/>
            <a:ext cx="30185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80.62%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13259A6-F393-40AB-4F7E-60B8875ADADE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410F6D37-4C06-3046-58AD-53B6CD0024FD}"/>
              </a:ext>
            </a:extLst>
          </p:cNvPr>
          <p:cNvGrpSpPr/>
          <p:nvPr/>
        </p:nvGrpSpPr>
        <p:grpSpPr>
          <a:xfrm>
            <a:off x="825904" y="2500294"/>
            <a:ext cx="6265394" cy="2061633"/>
            <a:chOff x="802150" y="1959394"/>
            <a:chExt cx="6265394" cy="2061633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r="45649" b="36207"/>
            <a:stretch/>
          </p:blipFill>
          <p:spPr>
            <a:xfrm>
              <a:off x="802150" y="1959394"/>
              <a:ext cx="6265394" cy="2061633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0450978C-1A71-520D-60DA-04BEDA68D50A}"/>
                </a:ext>
              </a:extLst>
            </p:cNvPr>
            <p:cNvSpPr/>
            <p:nvPr/>
          </p:nvSpPr>
          <p:spPr>
            <a:xfrm>
              <a:off x="2905140" y="3541099"/>
              <a:ext cx="2976903" cy="3815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714316" y="6504500"/>
            <a:ext cx="7162800" cy="853578"/>
            <a:chOff x="614362" y="5127480"/>
            <a:chExt cx="7162800" cy="853578"/>
          </a:xfrm>
        </p:grpSpPr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FB00DEB2-EE1C-2015-E72E-C66FA1CF7C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9138" r="5765" b="-1"/>
            <a:stretch/>
          </p:blipFill>
          <p:spPr>
            <a:xfrm>
              <a:off x="614362" y="5127480"/>
              <a:ext cx="7162800" cy="83538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B388492D-6ABE-4BFF-8688-61796A2FA74B}"/>
                </a:ext>
              </a:extLst>
            </p:cNvPr>
            <p:cNvSpPr/>
            <p:nvPr/>
          </p:nvSpPr>
          <p:spPr>
            <a:xfrm>
              <a:off x="791072" y="5370561"/>
              <a:ext cx="1050612" cy="588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49686A88-916F-A382-0676-DC30357277E0}"/>
                </a:ext>
              </a:extLst>
            </p:cNvPr>
            <p:cNvSpPr/>
            <p:nvPr/>
          </p:nvSpPr>
          <p:spPr>
            <a:xfrm>
              <a:off x="3201336" y="5392063"/>
              <a:ext cx="1050612" cy="58899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D97FD8B-CBC7-EA2C-2E78-6F901022E72D}"/>
              </a:ext>
            </a:extLst>
          </p:cNvPr>
          <p:cNvSpPr txBox="1"/>
          <p:nvPr/>
        </p:nvSpPr>
        <p:spPr>
          <a:xfrm>
            <a:off x="733316" y="1643038"/>
            <a:ext cx="3700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6C5C216-DA30-6B37-9A75-B47674259D70}"/>
              </a:ext>
            </a:extLst>
          </p:cNvPr>
          <p:cNvSpPr txBox="1"/>
          <p:nvPr/>
        </p:nvSpPr>
        <p:spPr>
          <a:xfrm>
            <a:off x="714316" y="5148864"/>
            <a:ext cx="6936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독립성 검정</a:t>
            </a:r>
            <a:endParaRPr lang="en-US" altLang="ko-KR" sz="30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물가지수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GDP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87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2" y="2815779"/>
            <a:ext cx="9862878" cy="684647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285820" y="3571864"/>
            <a:ext cx="6910368" cy="2306828"/>
            <a:chOff x="1571572" y="3500426"/>
            <a:chExt cx="6910368" cy="230682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1572" y="3500426"/>
              <a:ext cx="6910368" cy="2306828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54D0E868-F6E0-A4BB-5F37-AEFB9464D74C}"/>
                </a:ext>
              </a:extLst>
            </p:cNvPr>
            <p:cNvSpPr/>
            <p:nvPr/>
          </p:nvSpPr>
          <p:spPr>
            <a:xfrm>
              <a:off x="2318332" y="3552597"/>
              <a:ext cx="1219200" cy="252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FEE0EBF-7590-AE63-3A30-92D37044E238}"/>
              </a:ext>
            </a:extLst>
          </p:cNvPr>
          <p:cNvSpPr txBox="1"/>
          <p:nvPr/>
        </p:nvSpPr>
        <p:spPr>
          <a:xfrm>
            <a:off x="1214382" y="2204048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BBC971-365F-7EA3-1AA2-5FF36099424D}"/>
              </a:ext>
            </a:extLst>
          </p:cNvPr>
          <p:cNvSpPr txBox="1"/>
          <p:nvPr/>
        </p:nvSpPr>
        <p:spPr>
          <a:xfrm>
            <a:off x="1285820" y="6608574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종속변수 보정필요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285820" y="7212255"/>
            <a:ext cx="6426208" cy="1431707"/>
            <a:chOff x="1556332" y="6709008"/>
            <a:chExt cx="6426208" cy="1431707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65354CB4-AD15-C7B9-E5FA-CCE334AC6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b="9355"/>
            <a:stretch/>
          </p:blipFill>
          <p:spPr>
            <a:xfrm>
              <a:off x="1556332" y="6709008"/>
              <a:ext cx="6426208" cy="131806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5313B518-45D3-1735-47DC-19FA57997A7D}"/>
                </a:ext>
              </a:extLst>
            </p:cNvPr>
            <p:cNvSpPr/>
            <p:nvPr/>
          </p:nvSpPr>
          <p:spPr>
            <a:xfrm>
              <a:off x="2470732" y="7722277"/>
              <a:ext cx="1676400" cy="4184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12BBEB-97D5-2E68-455D-143C8E65FED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t="6013" b="1983"/>
          <a:stretch/>
        </p:blipFill>
        <p:spPr>
          <a:xfrm>
            <a:off x="10215570" y="3262850"/>
            <a:ext cx="7072362" cy="5952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E2C26EE-6C9F-5DAB-9114-03206D30EDA4}"/>
              </a:ext>
            </a:extLst>
          </p:cNvPr>
          <p:cNvGrpSpPr/>
          <p:nvPr/>
        </p:nvGrpSpPr>
        <p:grpSpPr>
          <a:xfrm>
            <a:off x="857192" y="6143632"/>
            <a:ext cx="8668064" cy="734419"/>
            <a:chOff x="9211761" y="7289401"/>
            <a:chExt cx="8668064" cy="734419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44494E6C-AD62-26E9-959A-78C03C6AA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68126"/>
            <a:stretch/>
          </p:blipFill>
          <p:spPr>
            <a:xfrm>
              <a:off x="9211761" y="7289401"/>
              <a:ext cx="8668064" cy="734419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95C1134D-9734-8021-F8DD-C7595681A081}"/>
                </a:ext>
              </a:extLst>
            </p:cNvPr>
            <p:cNvSpPr/>
            <p:nvPr/>
          </p:nvSpPr>
          <p:spPr>
            <a:xfrm>
              <a:off x="9211761" y="7519764"/>
              <a:ext cx="134874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529927FB-10E0-BECD-6046-045AB3F1DEBB}"/>
                </a:ext>
              </a:extLst>
            </p:cNvPr>
            <p:cNvSpPr/>
            <p:nvPr/>
          </p:nvSpPr>
          <p:spPr>
            <a:xfrm>
              <a:off x="12025371" y="7519764"/>
              <a:ext cx="1348740" cy="4572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204357B-50F3-3782-13A4-508DB4F45D54}"/>
              </a:ext>
            </a:extLst>
          </p:cNvPr>
          <p:cNvSpPr txBox="1"/>
          <p:nvPr/>
        </p:nvSpPr>
        <p:spPr>
          <a:xfrm>
            <a:off x="857192" y="1619884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정규분포 테스트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불만족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EA8FFFE-6B04-C0A6-C3F1-C931C9BE161C}"/>
              </a:ext>
            </a:extLst>
          </p:cNvPr>
          <p:cNvSpPr txBox="1"/>
          <p:nvPr/>
        </p:nvSpPr>
        <p:spPr>
          <a:xfrm>
            <a:off x="857192" y="4738812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물가지수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GDP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416DE235-08FE-054F-B6EB-F831209A0E68}"/>
              </a:ext>
            </a:extLst>
          </p:cNvPr>
          <p:cNvGrpSpPr/>
          <p:nvPr/>
        </p:nvGrpSpPr>
        <p:grpSpPr>
          <a:xfrm>
            <a:off x="857192" y="2361904"/>
            <a:ext cx="8981147" cy="2098548"/>
            <a:chOff x="9306853" y="3894668"/>
            <a:chExt cx="8981147" cy="2098548"/>
          </a:xfrm>
        </p:grpSpPr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7B082450-4EC9-112B-3933-3ACC3EC7A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0084" b="-17985"/>
            <a:stretch/>
          </p:blipFill>
          <p:spPr>
            <a:xfrm>
              <a:off x="9306853" y="3894668"/>
              <a:ext cx="8981147" cy="209854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825324CB-5BCB-8A25-A28F-4445BE6D2350}"/>
                </a:ext>
              </a:extLst>
            </p:cNvPr>
            <p:cNvSpPr/>
            <p:nvPr/>
          </p:nvSpPr>
          <p:spPr>
            <a:xfrm>
              <a:off x="10945370" y="5071492"/>
              <a:ext cx="2237229" cy="4380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7D09655-A887-F758-E497-6DCAA78E84A2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EE560C7-2040-5C58-26CA-EDF57D9058CF}"/>
              </a:ext>
            </a:extLst>
          </p:cNvPr>
          <p:cNvSpPr txBox="1"/>
          <p:nvPr/>
        </p:nvSpPr>
        <p:spPr>
          <a:xfrm>
            <a:off x="9072562" y="1542940"/>
            <a:ext cx="5357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734C63E-7FCC-CB31-2FC7-53D7D37EB83A}"/>
              </a:ext>
            </a:extLst>
          </p:cNvPr>
          <p:cNvGrpSpPr/>
          <p:nvPr/>
        </p:nvGrpSpPr>
        <p:grpSpPr>
          <a:xfrm>
            <a:off x="8245786" y="2363118"/>
            <a:ext cx="9639352" cy="439283"/>
            <a:chOff x="1257300" y="2695228"/>
            <a:chExt cx="9639352" cy="43928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0" y="2767236"/>
              <a:ext cx="9639352" cy="367275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3660D3E9-41DE-6D03-F83B-60F5E6D517D6}"/>
                </a:ext>
              </a:extLst>
            </p:cNvPr>
            <p:cNvSpPr/>
            <p:nvPr/>
          </p:nvSpPr>
          <p:spPr>
            <a:xfrm>
              <a:off x="2133600" y="2695228"/>
              <a:ext cx="2133600" cy="3672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8A997265-65FE-7097-C6D6-38381D1B5C29}"/>
              </a:ext>
            </a:extLst>
          </p:cNvPr>
          <p:cNvGrpSpPr/>
          <p:nvPr/>
        </p:nvGrpSpPr>
        <p:grpSpPr>
          <a:xfrm>
            <a:off x="9223842" y="3143236"/>
            <a:ext cx="7635462" cy="5703309"/>
            <a:chOff x="1235224" y="2411990"/>
            <a:chExt cx="7635462" cy="570330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5224" y="2411990"/>
              <a:ext cx="7635462" cy="5703309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F29DDD15-0978-43AC-FE2A-5F2A1CC74E79}"/>
                </a:ext>
              </a:extLst>
            </p:cNvPr>
            <p:cNvSpPr/>
            <p:nvPr/>
          </p:nvSpPr>
          <p:spPr>
            <a:xfrm>
              <a:off x="4853940" y="7434336"/>
              <a:ext cx="3070860" cy="3761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16B6AE2-B80D-4700-7341-AA169B0889D9}"/>
              </a:ext>
            </a:extLst>
          </p:cNvPr>
          <p:cNvSpPr txBox="1"/>
          <p:nvPr/>
        </p:nvSpPr>
        <p:spPr>
          <a:xfrm>
            <a:off x="12873086" y="8786838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91.69%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2E3E872-F8DC-1FAA-D1C1-95F52ED5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16" y="1357286"/>
            <a:ext cx="5786478" cy="497407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E62C4895-9D41-76A2-A964-469536D7112D}"/>
              </a:ext>
            </a:extLst>
          </p:cNvPr>
          <p:cNvGrpSpPr/>
          <p:nvPr/>
        </p:nvGrpSpPr>
        <p:grpSpPr>
          <a:xfrm>
            <a:off x="1292696" y="2357418"/>
            <a:ext cx="7086599" cy="2629963"/>
            <a:chOff x="655321" y="3467100"/>
            <a:chExt cx="7086599" cy="2629963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0E9938F0-4B51-85A2-7966-B87624E7E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5321" y="3467100"/>
              <a:ext cx="7086599" cy="595848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="" xmlns:a16="http://schemas.microsoft.com/office/drawing/2014/main" id="{9776A548-B236-552D-E871-25DAE16C48A8}"/>
                </a:ext>
              </a:extLst>
            </p:cNvPr>
            <p:cNvGrpSpPr/>
            <p:nvPr/>
          </p:nvGrpSpPr>
          <p:grpSpPr>
            <a:xfrm>
              <a:off x="655321" y="4072521"/>
              <a:ext cx="5524500" cy="1543050"/>
              <a:chOff x="1830751" y="7205359"/>
              <a:chExt cx="5524500" cy="15430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="" xmlns:a16="http://schemas.microsoft.com/office/drawing/2014/main" id="{FCE166B2-E2DE-1F39-C353-1CBCAF6C2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0751" y="7205359"/>
                <a:ext cx="5524500" cy="1543050"/>
              </a:xfrm>
              <a:prstGeom prst="rect">
                <a:avLst/>
              </a:prstGeom>
            </p:spPr>
          </p:pic>
          <p:sp>
            <p:nvSpPr>
              <p:cNvPr id="24" name="직사각형 23">
                <a:extLst>
                  <a:ext uri="{FF2B5EF4-FFF2-40B4-BE49-F238E27FC236}">
                    <a16:creationId xmlns="" xmlns:a16="http://schemas.microsoft.com/office/drawing/2014/main" id="{7999AF47-C255-049B-AFB4-82AF46C8F0F6}"/>
                  </a:ext>
                </a:extLst>
              </p:cNvPr>
              <p:cNvSpPr/>
              <p:nvPr/>
            </p:nvSpPr>
            <p:spPr>
              <a:xfrm>
                <a:off x="2590800" y="7234519"/>
                <a:ext cx="1295400" cy="252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3E90F3DB-D0BE-8410-47BD-D856916C36CB}"/>
                  </a:ext>
                </a:extLst>
              </p:cNvPr>
              <p:cNvSpPr/>
              <p:nvPr/>
            </p:nvSpPr>
            <p:spPr>
              <a:xfrm>
                <a:off x="3886200" y="7463119"/>
                <a:ext cx="2057400" cy="216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65C95605-4EB0-DFA6-3BA9-EA7A4DEC5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321" y="5673966"/>
              <a:ext cx="6050280" cy="423097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35F8F6F3-5BD0-5A4D-7A99-56E2810B8100}"/>
              </a:ext>
            </a:extLst>
          </p:cNvPr>
          <p:cNvGrpSpPr/>
          <p:nvPr/>
        </p:nvGrpSpPr>
        <p:grpSpPr>
          <a:xfrm>
            <a:off x="1292696" y="5143500"/>
            <a:ext cx="5708904" cy="3471013"/>
            <a:chOff x="655321" y="6239395"/>
            <a:chExt cx="5708904" cy="3471013"/>
          </a:xfrm>
        </p:grpSpPr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708D830F-9F35-F31D-E012-F50C37621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5321" y="6239395"/>
              <a:ext cx="5708904" cy="3471013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2BA7A657-38BF-9A82-4810-693DDD5C5B31}"/>
                </a:ext>
              </a:extLst>
            </p:cNvPr>
            <p:cNvSpPr/>
            <p:nvPr/>
          </p:nvSpPr>
          <p:spPr>
            <a:xfrm>
              <a:off x="3342600" y="9244853"/>
              <a:ext cx="2489032" cy="2119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16B6AE2-B80D-4700-7341-AA169B0889D9}"/>
              </a:ext>
            </a:extLst>
          </p:cNvPr>
          <p:cNvSpPr txBox="1"/>
          <p:nvPr/>
        </p:nvSpPr>
        <p:spPr>
          <a:xfrm>
            <a:off x="4014774" y="8977998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72.44%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DAFE5F8C-EAC5-251A-179E-81998A78A6DF}"/>
              </a:ext>
            </a:extLst>
          </p:cNvPr>
          <p:cNvGrpSpPr/>
          <p:nvPr/>
        </p:nvGrpSpPr>
        <p:grpSpPr>
          <a:xfrm>
            <a:off x="7643802" y="3810649"/>
            <a:ext cx="3621451" cy="1302893"/>
            <a:chOff x="9356305" y="6167031"/>
            <a:chExt cx="3621451" cy="1302893"/>
          </a:xfrm>
        </p:grpSpPr>
        <p:pic>
          <p:nvPicPr>
            <p:cNvPr id="28" name="그림 27">
              <a:extLst>
                <a:ext uri="{FF2B5EF4-FFF2-40B4-BE49-F238E27FC236}">
                  <a16:creationId xmlns="" xmlns:a16="http://schemas.microsoft.com/office/drawing/2014/main" id="{FE5FF15D-16B9-C458-0247-A39EAF2E53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3917" r="4948"/>
            <a:stretch/>
          </p:blipFill>
          <p:spPr>
            <a:xfrm>
              <a:off x="9356305" y="6167031"/>
              <a:ext cx="3621451" cy="1302893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B954C0EE-82EB-E5B1-0CCC-701D1284A9E4}"/>
                </a:ext>
              </a:extLst>
            </p:cNvPr>
            <p:cNvSpPr/>
            <p:nvPr/>
          </p:nvSpPr>
          <p:spPr>
            <a:xfrm>
              <a:off x="10593581" y="7138998"/>
              <a:ext cx="1752600" cy="192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6AC3F94-4CB5-09C1-30F5-F379DB3E63D4}"/>
              </a:ext>
            </a:extLst>
          </p:cNvPr>
          <p:cNvSpPr txBox="1"/>
          <p:nvPr/>
        </p:nvSpPr>
        <p:spPr>
          <a:xfrm>
            <a:off x="1292696" y="1543100"/>
            <a:ext cx="6420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제거 후 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AIC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E977C5C-6844-4F5B-CFCC-D309096BE5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5" t="-827" r="3194" b="66958"/>
          <a:stretch/>
        </p:blipFill>
        <p:spPr>
          <a:xfrm>
            <a:off x="7643802" y="6286508"/>
            <a:ext cx="4089066" cy="753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512D02E-FC1A-A681-CDC5-0B293C4E943C}"/>
              </a:ext>
            </a:extLst>
          </p:cNvPr>
          <p:cNvSpPr txBox="1"/>
          <p:nvPr/>
        </p:nvSpPr>
        <p:spPr>
          <a:xfrm>
            <a:off x="7643802" y="3071798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3BC0D8-445D-21F8-1A24-634147039945}"/>
              </a:ext>
            </a:extLst>
          </p:cNvPr>
          <p:cNvSpPr txBox="1"/>
          <p:nvPr/>
        </p:nvSpPr>
        <p:spPr>
          <a:xfrm>
            <a:off x="7643802" y="5445306"/>
            <a:ext cx="4254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59465C9-8E16-1B93-136E-3782B2F04E2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43802" y="7215202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면적당거래가격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^(-1),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기준금리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유동성비율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인구이동률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고용률이</a:t>
            </a:r>
            <a:endParaRPr lang="en-US" altLang="ko-KR" sz="2200" dirty="0" smtClean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7643802" y="8468664"/>
            <a:ext cx="6120000" cy="1103992"/>
            <a:chOff x="7643802" y="8468664"/>
            <a:chExt cx="6120000" cy="1103992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/>
            <a:srcRect r="9090"/>
            <a:stretch>
              <a:fillRect/>
            </a:stretch>
          </p:blipFill>
          <p:spPr>
            <a:xfrm>
              <a:off x="7643802" y="8468664"/>
              <a:ext cx="6120000" cy="1103992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12001520" y="9286904"/>
              <a:ext cx="1714512" cy="285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221A127-EEF5-5FCA-504C-C0DD30720921}"/>
              </a:ext>
            </a:extLst>
          </p:cNvPr>
          <p:cNvSpPr txBox="1"/>
          <p:nvPr/>
        </p:nvSpPr>
        <p:spPr>
          <a:xfrm>
            <a:off x="1639564" y="1815184"/>
            <a:ext cx="736156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기준금리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r>
              <a:rPr lang="ko-KR" altLang="en-US" sz="31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1E0F3705-7618-45A5-89EB-CDEA6E9829F9}"/>
              </a:ext>
            </a:extLst>
          </p:cNvPr>
          <p:cNvGrpSpPr/>
          <p:nvPr/>
        </p:nvGrpSpPr>
        <p:grpSpPr>
          <a:xfrm>
            <a:off x="1639564" y="3558260"/>
            <a:ext cx="7524750" cy="4657074"/>
            <a:chOff x="1495548" y="3649636"/>
            <a:chExt cx="7524750" cy="4657074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186E49BA-A022-8091-96C4-4CEC3B3F3F8B}"/>
                </a:ext>
              </a:extLst>
            </p:cNvPr>
            <p:cNvGrpSpPr/>
            <p:nvPr/>
          </p:nvGrpSpPr>
          <p:grpSpPr>
            <a:xfrm>
              <a:off x="1495548" y="3649636"/>
              <a:ext cx="7524750" cy="4657074"/>
              <a:chOff x="1487305" y="2628899"/>
              <a:chExt cx="7524750" cy="4657074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C6AFB175-2C2B-9BC5-D29E-3169A12E0D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-1649" b="-1"/>
              <a:stretch/>
            </p:blipFill>
            <p:spPr>
              <a:xfrm>
                <a:off x="1487305" y="2628900"/>
                <a:ext cx="7524750" cy="4657073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="" xmlns:a16="http://schemas.microsoft.com/office/drawing/2014/main" id="{F3784F33-4AEE-7168-085D-19BE965FF8D5}"/>
                  </a:ext>
                </a:extLst>
              </p:cNvPr>
              <p:cNvSpPr/>
              <p:nvPr/>
            </p:nvSpPr>
            <p:spPr>
              <a:xfrm>
                <a:off x="3733800" y="2628899"/>
                <a:ext cx="4800600" cy="2857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B7DA9F4C-9D45-F9C4-5AA1-5C8B37FE2A1B}"/>
                </a:ext>
              </a:extLst>
            </p:cNvPr>
            <p:cNvSpPr/>
            <p:nvPr/>
          </p:nvSpPr>
          <p:spPr>
            <a:xfrm>
              <a:off x="4923957" y="7688238"/>
              <a:ext cx="3000843" cy="2857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1F6B63A5-784C-570C-C9E4-C32537B973D5}"/>
              </a:ext>
            </a:extLst>
          </p:cNvPr>
          <p:cNvGrpSpPr/>
          <p:nvPr/>
        </p:nvGrpSpPr>
        <p:grpSpPr>
          <a:xfrm>
            <a:off x="1655168" y="2624155"/>
            <a:ext cx="7515225" cy="371475"/>
            <a:chOff x="1511152" y="3144159"/>
            <a:chExt cx="7515225" cy="371475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ED45BA09-22BB-B41F-9C61-746E87618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1152" y="3144159"/>
              <a:ext cx="7515225" cy="37147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0C69B685-9177-D76A-C19E-828D605FA4E5}"/>
                </a:ext>
              </a:extLst>
            </p:cNvPr>
            <p:cNvSpPr/>
            <p:nvPr/>
          </p:nvSpPr>
          <p:spPr>
            <a:xfrm>
              <a:off x="4734600" y="3174420"/>
              <a:ext cx="1361400" cy="3241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3440E6F-8BBB-8B51-21A2-249045E92A04}"/>
              </a:ext>
            </a:extLst>
          </p:cNvPr>
          <p:cNvSpPr txBox="1"/>
          <p:nvPr/>
        </p:nvSpPr>
        <p:spPr>
          <a:xfrm>
            <a:off x="5072034" y="8431765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77.92%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72DE5B7-D9C6-805C-A9E8-797DCF8D8F1F}"/>
              </a:ext>
            </a:extLst>
          </p:cNvPr>
          <p:cNvSpPr txBox="1"/>
          <p:nvPr/>
        </p:nvSpPr>
        <p:spPr>
          <a:xfrm>
            <a:off x="9715504" y="1785914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749C279-5B0E-E498-0426-8B28C123F9BD}"/>
              </a:ext>
            </a:extLst>
          </p:cNvPr>
          <p:cNvSpPr txBox="1"/>
          <p:nvPr/>
        </p:nvSpPr>
        <p:spPr>
          <a:xfrm>
            <a:off x="9715504" y="4369615"/>
            <a:ext cx="456733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3F93D21C-55E1-CC7A-74B2-40445E7247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506"/>
          <a:stretch/>
        </p:blipFill>
        <p:spPr>
          <a:xfrm>
            <a:off x="9715504" y="5335720"/>
            <a:ext cx="5250834" cy="879350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8BC13535-87A9-1FA3-E535-CF55B3EBB980}"/>
              </a:ext>
            </a:extLst>
          </p:cNvPr>
          <p:cNvGrpSpPr/>
          <p:nvPr/>
        </p:nvGrpSpPr>
        <p:grpSpPr>
          <a:xfrm>
            <a:off x="9715504" y="2460776"/>
            <a:ext cx="5250834" cy="1726882"/>
            <a:chOff x="11258550" y="3260854"/>
            <a:chExt cx="5250834" cy="1726882"/>
          </a:xfrm>
        </p:grpSpPr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AE9E9F06-4CEF-1A6D-A1EB-AA1511516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224"/>
            <a:stretch/>
          </p:blipFill>
          <p:spPr>
            <a:xfrm>
              <a:off x="11258550" y="3260854"/>
              <a:ext cx="5250834" cy="1726882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633200C-3D89-1F88-4A18-F3D6E53250A4}"/>
                </a:ext>
              </a:extLst>
            </p:cNvPr>
            <p:cNvSpPr/>
            <p:nvPr/>
          </p:nvSpPr>
          <p:spPr>
            <a:xfrm>
              <a:off x="13080404" y="4621361"/>
              <a:ext cx="2416927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4A1AC33-A17F-683B-1231-E9B8B2AEC5F0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매매가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715504" y="6500822"/>
            <a:ext cx="7572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면적당거래가격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^(-1), log(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기준금리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인구이동률이</a:t>
            </a:r>
            <a:endParaRPr lang="en-US" altLang="ko-KR" sz="2200" dirty="0" smtClean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715504" y="7786706"/>
            <a:ext cx="6858048" cy="1214446"/>
            <a:chOff x="9715504" y="7786706"/>
            <a:chExt cx="6858048" cy="121444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rcRect r="13200"/>
            <a:stretch>
              <a:fillRect/>
            </a:stretch>
          </p:blipFill>
          <p:spPr>
            <a:xfrm>
              <a:off x="9715504" y="7786706"/>
              <a:ext cx="6858048" cy="1214438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14573288" y="8643962"/>
              <a:ext cx="2000264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32253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5853105" y="1459396"/>
            <a:ext cx="6581790" cy="8057210"/>
            <a:chOff x="7000860" y="1459396"/>
            <a:chExt cx="6581790" cy="80572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rcRect l="25858"/>
            <a:stretch>
              <a:fillRect/>
            </a:stretch>
          </p:blipFill>
          <p:spPr>
            <a:xfrm>
              <a:off x="7000860" y="2019300"/>
              <a:ext cx="6581790" cy="74973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C22D7A4-E3F9-BF70-BFAC-9C9CFF3F6B5D}"/>
                </a:ext>
              </a:extLst>
            </p:cNvPr>
            <p:cNvSpPr/>
            <p:nvPr/>
          </p:nvSpPr>
          <p:spPr>
            <a:xfrm>
              <a:off x="11503800" y="2019300"/>
              <a:ext cx="612000" cy="74066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accent2"/>
                  </a:solidFill>
                </a:ln>
                <a:noFill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946E90D-D371-FFC8-EA5E-E460A2449528}"/>
                </a:ext>
              </a:extLst>
            </p:cNvPr>
            <p:cNvSpPr/>
            <p:nvPr/>
          </p:nvSpPr>
          <p:spPr>
            <a:xfrm>
              <a:off x="7000860" y="2019300"/>
              <a:ext cx="4448530" cy="7406687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8373C73-349C-99C2-3805-71F86FB83387}"/>
                </a:ext>
              </a:extLst>
            </p:cNvPr>
            <p:cNvSpPr txBox="1"/>
            <p:nvPr/>
          </p:nvSpPr>
          <p:spPr>
            <a:xfrm>
              <a:off x="8077200" y="1459396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독립변수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93628F6-21DB-7B75-0057-340313B15AA9}"/>
                </a:ext>
              </a:extLst>
            </p:cNvPr>
            <p:cNvSpPr txBox="1"/>
            <p:nvPr/>
          </p:nvSpPr>
          <p:spPr>
            <a:xfrm>
              <a:off x="11125200" y="1459396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종속변수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1270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4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D46723E-7995-E960-A699-D936781B2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1409700"/>
            <a:ext cx="8610600" cy="41420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469536C0-6F9C-6179-2EE6-5FB75658AD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634" y="4838700"/>
            <a:ext cx="8105775" cy="4836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EF7C41A-B6F4-8727-4670-51A44AD6BE6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itchFamily="50" charset="-127"/>
                <a:ea typeface="나눔스퀘어_ac" pitchFamily="50" charset="-127"/>
              </a:rPr>
              <a:t>환경적 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19278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5352365" y="1571600"/>
            <a:ext cx="7583270" cy="7661537"/>
            <a:chOff x="5777965" y="1857352"/>
            <a:chExt cx="7583270" cy="7661537"/>
          </a:xfrm>
        </p:grpSpPr>
        <p:pic>
          <p:nvPicPr>
            <p:cNvPr id="43010" name="Picture 2" descr="C:\Users\acorn\OneDrive\Desktop\중간프로젝트\image\인프라 요인별 상관관계 그래프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77965" y="2678889"/>
              <a:ext cx="7583270" cy="6840000"/>
            </a:xfrm>
            <a:prstGeom prst="rect">
              <a:avLst/>
            </a:prstGeom>
            <a:noFill/>
          </p:spPr>
        </p:pic>
        <p:sp>
          <p:nvSpPr>
            <p:cNvPr id="18" name="TextBox 17"/>
            <p:cNvSpPr txBox="1"/>
            <p:nvPr/>
          </p:nvSpPr>
          <p:spPr>
            <a:xfrm>
              <a:off x="7936062" y="1857352"/>
              <a:ext cx="326707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환경적 요인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A2A314A-C8A1-738D-D067-4AD06E53847A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06.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분석 </a:t>
            </a:r>
            <a:r>
              <a:rPr lang="en-US" altLang="ko-KR" sz="4000" dirty="0" smtClean="0">
                <a:solidFill>
                  <a:schemeClr val="accent1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환경적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요인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9">
            <a:extLst>
              <a:ext uri="{FF2B5EF4-FFF2-40B4-BE49-F238E27FC236}">
                <a16:creationId xmlns="" xmlns:a16="http://schemas.microsoft.com/office/drawing/2014/main" id="{EA9F8A75-AE02-C71F-50DC-CDAA2707E5D7}"/>
              </a:ext>
            </a:extLst>
          </p:cNvPr>
          <p:cNvGrpSpPr/>
          <p:nvPr/>
        </p:nvGrpSpPr>
        <p:grpSpPr>
          <a:xfrm>
            <a:off x="1357367" y="3595018"/>
            <a:ext cx="15573375" cy="3514726"/>
            <a:chOff x="1257300" y="2231106"/>
            <a:chExt cx="15573375" cy="351472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7300" y="2231106"/>
              <a:ext cx="15573375" cy="35147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280381" y="3486150"/>
              <a:ext cx="2948720" cy="314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280381" y="4443413"/>
              <a:ext cx="2948720" cy="31432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80381" y="5386388"/>
              <a:ext cx="2948720" cy="35944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5745AD8-C2B0-508E-73CC-FA83C66782FB}"/>
              </a:ext>
            </a:extLst>
          </p:cNvPr>
          <p:cNvSpPr txBox="1"/>
          <p:nvPr/>
        </p:nvSpPr>
        <p:spPr>
          <a:xfrm>
            <a:off x="1357367" y="2714608"/>
            <a:ext cx="67056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상관계수 비교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2F83A769-FF6B-4153-6736-5204340C1650}"/>
              </a:ext>
            </a:extLst>
          </p:cNvPr>
          <p:cNvSpPr txBox="1"/>
          <p:nvPr/>
        </p:nvSpPr>
        <p:spPr>
          <a:xfrm>
            <a:off x="2652767" y="7624785"/>
            <a:ext cx="111138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정류장 수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학교 수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대학교 수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매매가와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="" xmlns:a16="http://schemas.microsoft.com/office/drawing/2014/main" id="{3434246F-4663-8A88-2D8C-C9FD750D1483}"/>
              </a:ext>
            </a:extLst>
          </p:cNvPr>
          <p:cNvSpPr/>
          <p:nvPr/>
        </p:nvSpPr>
        <p:spPr>
          <a:xfrm>
            <a:off x="1478473" y="7428007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6028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5E951C7-7515-1609-7FAD-203465DD9973}"/>
              </a:ext>
            </a:extLst>
          </p:cNvPr>
          <p:cNvSpPr txBox="1"/>
          <p:nvPr/>
        </p:nvSpPr>
        <p:spPr>
          <a:xfrm>
            <a:off x="8358182" y="1502279"/>
            <a:ext cx="874897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1DA1094-304F-97A1-1838-839BDD721909}"/>
              </a:ext>
            </a:extLst>
          </p:cNvPr>
          <p:cNvSpPr txBox="1"/>
          <p:nvPr/>
        </p:nvSpPr>
        <p:spPr>
          <a:xfrm>
            <a:off x="5072034" y="8788955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39.76%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42878" y="1571600"/>
            <a:ext cx="7792954" cy="4748568"/>
            <a:chOff x="10070241" y="1285848"/>
            <a:chExt cx="7792954" cy="4748568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A884F6D-7CA6-32B5-CF3E-F334412B19E0}"/>
                </a:ext>
              </a:extLst>
            </p:cNvPr>
            <p:cNvSpPr txBox="1"/>
            <p:nvPr/>
          </p:nvSpPr>
          <p:spPr>
            <a:xfrm>
              <a:off x="10070241" y="1285848"/>
              <a:ext cx="3700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불만족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0070241" y="1971648"/>
              <a:ext cx="7776715" cy="1828800"/>
              <a:chOff x="10070241" y="3009900"/>
              <a:chExt cx="7776715" cy="1828800"/>
            </a:xfrm>
          </p:grpSpPr>
          <p:pic>
            <p:nvPicPr>
              <p:cNvPr id="7" name="그림 6">
                <a:extLst>
                  <a:ext uri="{FF2B5EF4-FFF2-40B4-BE49-F238E27FC236}">
                    <a16:creationId xmlns="" xmlns:a16="http://schemas.microsoft.com/office/drawing/2014/main" id="{782869C9-E3F7-A1E3-2D48-579B768444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3333"/>
              <a:stretch/>
            </p:blipFill>
            <p:spPr>
              <a:xfrm>
                <a:off x="10070241" y="3009900"/>
                <a:ext cx="7776715" cy="1828800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403E6728-82EB-5BC2-673F-4C999EE0E941}"/>
                  </a:ext>
                </a:extLst>
              </p:cNvPr>
              <p:cNvSpPr/>
              <p:nvPr/>
            </p:nvSpPr>
            <p:spPr>
              <a:xfrm>
                <a:off x="11959472" y="4357682"/>
                <a:ext cx="2899527" cy="39791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1E9CD06-04BC-A754-35F2-ECD90D1167A9}"/>
                </a:ext>
              </a:extLst>
            </p:cNvPr>
            <p:cNvSpPr txBox="1"/>
            <p:nvPr/>
          </p:nvSpPr>
          <p:spPr>
            <a:xfrm>
              <a:off x="10086480" y="4000492"/>
              <a:ext cx="693649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독립성 검정</a:t>
              </a:r>
              <a:endPara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요인들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28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병원수</a:t>
              </a:r>
              <a:r>
                <a:rPr lang="en-US" altLang="ko-KR" sz="28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, </a:t>
              </a:r>
              <a:r>
                <a:rPr lang="ko-KR" altLang="en-US" sz="2800" dirty="0" err="1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학원수</a:t>
              </a:r>
              <a:endPara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0086480" y="5116893"/>
              <a:ext cx="7776715" cy="917523"/>
              <a:chOff x="10086480" y="6362700"/>
              <a:chExt cx="7776715" cy="917523"/>
            </a:xfrm>
          </p:grpSpPr>
          <p:pic>
            <p:nvPicPr>
              <p:cNvPr id="8" name="그림 7">
                <a:extLst>
                  <a:ext uri="{FF2B5EF4-FFF2-40B4-BE49-F238E27FC236}">
                    <a16:creationId xmlns="" xmlns:a16="http://schemas.microsoft.com/office/drawing/2014/main" id="{18FE8384-F1D6-EBFB-1CD6-22017BEC5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1776" b="64777"/>
              <a:stretch/>
            </p:blipFill>
            <p:spPr>
              <a:xfrm>
                <a:off x="10086480" y="6362700"/>
                <a:ext cx="7776715" cy="917523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67CA99A5-4AC6-CEBB-2EBE-36C68F2DB8CF}"/>
                  </a:ext>
                </a:extLst>
              </p:cNvPr>
              <p:cNvSpPr/>
              <p:nvPr/>
            </p:nvSpPr>
            <p:spPr>
              <a:xfrm>
                <a:off x="14309300" y="6495793"/>
                <a:ext cx="2979706" cy="7161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358182" y="2074242"/>
            <a:ext cx="9644130" cy="7712728"/>
            <a:chOff x="685799" y="1850372"/>
            <a:chExt cx="9644130" cy="771272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rcRect r="8740"/>
            <a:stretch>
              <a:fillRect/>
            </a:stretch>
          </p:blipFill>
          <p:spPr>
            <a:xfrm>
              <a:off x="685799" y="1850372"/>
              <a:ext cx="9644130" cy="771272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39EF6202-6C60-A670-D294-FF2C37D11EF7}"/>
                </a:ext>
              </a:extLst>
            </p:cNvPr>
            <p:cNvSpPr/>
            <p:nvPr/>
          </p:nvSpPr>
          <p:spPr>
            <a:xfrm>
              <a:off x="5638800" y="8724900"/>
              <a:ext cx="4242565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55386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8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01.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개발도구</a:t>
            </a:r>
            <a:endParaRPr lang="en-US" altLang="ko-KR" sz="4000" b="1" dirty="0">
              <a:solidFill>
                <a:schemeClr val="accent1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6B237F1-3C07-B64C-D024-EC45FF7641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186" y="8536515"/>
            <a:ext cx="2286016" cy="46463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41785D35-3DAF-2AD4-5387-C6021FD89A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34" y="3286112"/>
            <a:ext cx="2692434" cy="15144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E51884AE-52AD-4A25-13BA-7777F1583C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432" y="6500822"/>
            <a:ext cx="2240704" cy="1120352"/>
          </a:xfrm>
          <a:prstGeom prst="rect">
            <a:avLst/>
          </a:prstGeom>
        </p:spPr>
      </p:pic>
      <p:pic>
        <p:nvPicPr>
          <p:cNvPr id="993" name="그림 992">
            <a:extLst>
              <a:ext uri="{FF2B5EF4-FFF2-40B4-BE49-F238E27FC236}">
                <a16:creationId xmlns="" xmlns:a16="http://schemas.microsoft.com/office/drawing/2014/main" id="{7953B983-BA86-986F-8A7A-BDA4BC8CB0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748" y="2151252"/>
            <a:ext cx="2214578" cy="777670"/>
          </a:xfrm>
          <a:prstGeom prst="rect">
            <a:avLst/>
          </a:prstGeom>
        </p:spPr>
      </p:pic>
      <p:pic>
        <p:nvPicPr>
          <p:cNvPr id="995" name="그림 994">
            <a:extLst>
              <a:ext uri="{FF2B5EF4-FFF2-40B4-BE49-F238E27FC236}">
                <a16:creationId xmlns="" xmlns:a16="http://schemas.microsoft.com/office/drawing/2014/main" id="{3D5329E6-14B6-92D8-4391-32ACCEFFAC2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86" y="5072062"/>
            <a:ext cx="2041086" cy="1071570"/>
          </a:xfrm>
          <a:prstGeom prst="rect">
            <a:avLst/>
          </a:prstGeom>
        </p:spPr>
      </p:pic>
      <p:pic>
        <p:nvPicPr>
          <p:cNvPr id="1001" name="그래픽 1000">
            <a:extLst>
              <a:ext uri="{FF2B5EF4-FFF2-40B4-BE49-F238E27FC236}">
                <a16:creationId xmlns="" xmlns:a16="http://schemas.microsoft.com/office/drawing/2014/main" id="{98C69CD6-005F-E306-2974-3E9F794A9DE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726851" y="5081598"/>
            <a:ext cx="2955866" cy="847720"/>
          </a:xfrm>
          <a:prstGeom prst="rect">
            <a:avLst/>
          </a:prstGeom>
        </p:spPr>
      </p:pic>
      <p:pic>
        <p:nvPicPr>
          <p:cNvPr id="1009" name="그림 1008">
            <a:extLst>
              <a:ext uri="{FF2B5EF4-FFF2-40B4-BE49-F238E27FC236}">
                <a16:creationId xmlns="" xmlns:a16="http://schemas.microsoft.com/office/drawing/2014/main" id="{986B0566-E9B9-7822-28B4-6A1CA9743D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007" y="2000228"/>
            <a:ext cx="3106845" cy="1035615"/>
          </a:xfrm>
          <a:prstGeom prst="rect">
            <a:avLst/>
          </a:prstGeom>
        </p:spPr>
      </p:pic>
      <p:pic>
        <p:nvPicPr>
          <p:cNvPr id="1014" name="그림 1013">
            <a:extLst>
              <a:ext uri="{FF2B5EF4-FFF2-40B4-BE49-F238E27FC236}">
                <a16:creationId xmlns="" xmlns:a16="http://schemas.microsoft.com/office/drawing/2014/main" id="{85DFA100-F19C-B60B-5044-E1F90F5269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82321" y="3714740"/>
            <a:ext cx="2228851" cy="747713"/>
          </a:xfrm>
          <a:prstGeom prst="rect">
            <a:avLst/>
          </a:prstGeom>
        </p:spPr>
      </p:pic>
      <p:pic>
        <p:nvPicPr>
          <p:cNvPr id="1027" name="그림 1026">
            <a:extLst>
              <a:ext uri="{FF2B5EF4-FFF2-40B4-BE49-F238E27FC236}">
                <a16:creationId xmlns="" xmlns:a16="http://schemas.microsoft.com/office/drawing/2014/main" id="{E94B9A0B-694B-296F-3767-E3A7E0374A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759" y="8038608"/>
            <a:ext cx="1015992" cy="1176858"/>
          </a:xfrm>
          <a:prstGeom prst="rect">
            <a:avLst/>
          </a:prstGeom>
        </p:spPr>
      </p:pic>
      <p:pic>
        <p:nvPicPr>
          <p:cNvPr id="1029" name="그림 1028">
            <a:extLst>
              <a:ext uri="{FF2B5EF4-FFF2-40B4-BE49-F238E27FC236}">
                <a16:creationId xmlns="" xmlns:a16="http://schemas.microsoft.com/office/drawing/2014/main" id="{B0EFEE64-2952-947D-6EF7-AC86803D111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5131" y="6400311"/>
            <a:ext cx="2758089" cy="8148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48730EE-BADC-DD70-9B1F-E2AEE190CC4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793" y="2000228"/>
            <a:ext cx="1022332" cy="11430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C36BDB37-ECE3-C248-F1AF-820E6B3167B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28" y="3530380"/>
            <a:ext cx="1609363" cy="104161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AD20B554-1DE5-7540-1291-1911981183BE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93571" y="6585323"/>
            <a:ext cx="1015992" cy="1211733"/>
          </a:xfrm>
          <a:prstGeom prst="rect">
            <a:avLst/>
          </a:prstGeom>
        </p:spPr>
      </p:pic>
      <p:pic>
        <p:nvPicPr>
          <p:cNvPr id="1026" name="Picture 2" descr="C:\Users\acorn\Desktop\R_logo.svg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09431" y="5143500"/>
            <a:ext cx="921781" cy="714380"/>
          </a:xfrm>
          <a:prstGeom prst="rect">
            <a:avLst/>
          </a:prstGeom>
          <a:noFill/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849367E-A5D4-714A-426F-3CE81240A8B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347" y="3510947"/>
            <a:ext cx="2628662" cy="10610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8EB6F1E2-63EC-4891-720E-79EDD3CE171E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70" y="1897124"/>
            <a:ext cx="2758089" cy="1103236"/>
          </a:xfrm>
          <a:prstGeom prst="rect">
            <a:avLst/>
          </a:prstGeom>
        </p:spPr>
      </p:pic>
      <p:pic>
        <p:nvPicPr>
          <p:cNvPr id="997" name="그림 996">
            <a:extLst>
              <a:ext uri="{FF2B5EF4-FFF2-40B4-BE49-F238E27FC236}">
                <a16:creationId xmlns="" xmlns:a16="http://schemas.microsoft.com/office/drawing/2014/main" id="{D5A301B3-D01F-7C3A-4A0D-202AEBDA512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59" y="6572260"/>
            <a:ext cx="2610889" cy="1037362"/>
          </a:xfrm>
          <a:prstGeom prst="rect">
            <a:avLst/>
          </a:prstGeom>
        </p:spPr>
      </p:pic>
      <p:pic>
        <p:nvPicPr>
          <p:cNvPr id="999" name="그림 998">
            <a:extLst>
              <a:ext uri="{FF2B5EF4-FFF2-40B4-BE49-F238E27FC236}">
                <a16:creationId xmlns="" xmlns:a16="http://schemas.microsoft.com/office/drawing/2014/main" id="{9779BB0E-E70B-1AB1-2C72-0D784F84CC5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97" y="5137812"/>
            <a:ext cx="2781464" cy="680879"/>
          </a:xfrm>
          <a:prstGeom prst="rect">
            <a:avLst/>
          </a:prstGeom>
        </p:spPr>
      </p:pic>
      <p:pic>
        <p:nvPicPr>
          <p:cNvPr id="1019" name="그림 1018">
            <a:extLst>
              <a:ext uri="{FF2B5EF4-FFF2-40B4-BE49-F238E27FC236}">
                <a16:creationId xmlns="" xmlns:a16="http://schemas.microsoft.com/office/drawing/2014/main" id="{8BC33E0A-AB5F-E33A-926D-D59E04675E5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30" y="8001020"/>
            <a:ext cx="2386096" cy="1287046"/>
          </a:xfrm>
          <a:prstGeom prst="rect">
            <a:avLst/>
          </a:prstGeom>
        </p:spPr>
      </p:pic>
      <p:pic>
        <p:nvPicPr>
          <p:cNvPr id="3" name="Picture 3" descr="C:\Users\acorn\Desktop\Sql_data_base_with_logo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571703" y="8358210"/>
            <a:ext cx="1836977" cy="857256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2430228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Language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36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145532" y="134516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Library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050850" y="1345168"/>
            <a:ext cx="19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Visualization</a:t>
            </a:r>
          </a:p>
        </p:txBody>
      </p:sp>
    </p:spTree>
    <p:extLst>
      <p:ext uri="{BB962C8B-B14F-4D97-AF65-F5344CB8AC3E}">
        <p14:creationId xmlns="" xmlns:p14="http://schemas.microsoft.com/office/powerpoint/2010/main" val="181190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89" y="2609174"/>
            <a:ext cx="9172575" cy="742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8588C5C-5608-B926-394E-4C2D8A686F48}"/>
              </a:ext>
            </a:extLst>
          </p:cNvPr>
          <p:cNvSpPr txBox="1"/>
          <p:nvPr/>
        </p:nvSpPr>
        <p:spPr>
          <a:xfrm>
            <a:off x="1971689" y="2000228"/>
            <a:ext cx="404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F3D4087-EE57-5B26-71F8-2D50A139C4BA}"/>
              </a:ext>
            </a:extLst>
          </p:cNvPr>
          <p:cNvSpPr txBox="1"/>
          <p:nvPr/>
        </p:nvSpPr>
        <p:spPr>
          <a:xfrm>
            <a:off x="1971689" y="6594532"/>
            <a:ext cx="624363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종속변수 보정필요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1971689" y="3553174"/>
            <a:ext cx="8401050" cy="2286000"/>
            <a:chOff x="1257301" y="2914303"/>
            <a:chExt cx="8401050" cy="22860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7301" y="2914303"/>
              <a:ext cx="8401050" cy="228600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A4957D2D-C94F-8ED3-4B59-D73F11A4FE1B}"/>
                </a:ext>
              </a:extLst>
            </p:cNvPr>
            <p:cNvSpPr/>
            <p:nvPr/>
          </p:nvSpPr>
          <p:spPr>
            <a:xfrm>
              <a:off x="2433638" y="3049245"/>
              <a:ext cx="1909762" cy="2654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71689" y="7454009"/>
            <a:ext cx="5879646" cy="1257300"/>
            <a:chOff x="1235530" y="6743700"/>
            <a:chExt cx="5879646" cy="12573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1" y="6743700"/>
              <a:ext cx="5857875" cy="1257300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4835F21C-AE29-6215-F907-BDCD8006D64E}"/>
                </a:ext>
              </a:extLst>
            </p:cNvPr>
            <p:cNvSpPr/>
            <p:nvPr/>
          </p:nvSpPr>
          <p:spPr>
            <a:xfrm>
              <a:off x="1235530" y="7639097"/>
              <a:ext cx="1888670" cy="3619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Picture 2" descr="C:\Users\acorn\Downloads\매매가환경적요인1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572628" y="3394483"/>
            <a:ext cx="7143800" cy="6106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79973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1F35810-D8FA-54F8-0C32-7A9181558CBD}"/>
              </a:ext>
            </a:extLst>
          </p:cNvPr>
          <p:cNvSpPr txBox="1"/>
          <p:nvPr/>
        </p:nvSpPr>
        <p:spPr>
          <a:xfrm>
            <a:off x="685800" y="1267480"/>
            <a:ext cx="495773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685800" y="1875119"/>
            <a:ext cx="11010899" cy="514548"/>
            <a:chOff x="716281" y="1657729"/>
            <a:chExt cx="11010899" cy="5145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6281" y="1657729"/>
              <a:ext cx="11010899" cy="44514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BC671D94-883B-25F5-7439-CBCA91E34B0C}"/>
                </a:ext>
              </a:extLst>
            </p:cNvPr>
            <p:cNvSpPr/>
            <p:nvPr/>
          </p:nvSpPr>
          <p:spPr>
            <a:xfrm>
              <a:off x="1973580" y="1727128"/>
              <a:ext cx="2057400" cy="4451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85800" y="2467738"/>
            <a:ext cx="10255212" cy="7104918"/>
            <a:chOff x="685800" y="2250348"/>
            <a:chExt cx="10255212" cy="710491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2250348"/>
              <a:ext cx="10255212" cy="710491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B14FA6EF-29E7-8A9A-7A63-8897658D746E}"/>
                </a:ext>
              </a:extLst>
            </p:cNvPr>
            <p:cNvSpPr/>
            <p:nvPr/>
          </p:nvSpPr>
          <p:spPr>
            <a:xfrm>
              <a:off x="5512122" y="8659520"/>
              <a:ext cx="4157657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89EE3D0-55E9-2BFC-6797-E859C8002E6E}"/>
              </a:ext>
            </a:extLst>
          </p:cNvPr>
          <p:cNvSpPr txBox="1"/>
          <p:nvPr/>
        </p:nvSpPr>
        <p:spPr>
          <a:xfrm>
            <a:off x="9929818" y="8715400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31.01%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F75A8E1-56F2-8D53-E35B-CFC63DDC8379}"/>
              </a:ext>
            </a:extLst>
          </p:cNvPr>
          <p:cNvSpPr txBox="1"/>
          <p:nvPr/>
        </p:nvSpPr>
        <p:spPr>
          <a:xfrm>
            <a:off x="10858512" y="1285848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10924335" y="1941610"/>
            <a:ext cx="5895518" cy="1505746"/>
            <a:chOff x="10382007" y="2065794"/>
            <a:chExt cx="5895518" cy="1505746"/>
          </a:xfrm>
        </p:grpSpPr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F7BAF145-20B5-EE32-0373-4EAE8A3D11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759" r="5778"/>
            <a:stretch/>
          </p:blipFill>
          <p:spPr>
            <a:xfrm>
              <a:off x="10382007" y="2065794"/>
              <a:ext cx="5895518" cy="1463717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5D437971-6BA4-E581-2200-B4AB8A15C63A}"/>
                </a:ext>
              </a:extLst>
            </p:cNvPr>
            <p:cNvSpPr/>
            <p:nvPr/>
          </p:nvSpPr>
          <p:spPr>
            <a:xfrm>
              <a:off x="11887200" y="3206017"/>
              <a:ext cx="1989453" cy="3655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B7685F8-3E50-81DF-6C09-22D6692BD12D}"/>
              </a:ext>
            </a:extLst>
          </p:cNvPr>
          <p:cNvSpPr txBox="1"/>
          <p:nvPr/>
        </p:nvSpPr>
        <p:spPr>
          <a:xfrm>
            <a:off x="10858512" y="4297218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병원수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,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학원수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0890991" y="5271201"/>
            <a:ext cx="6129578" cy="800993"/>
            <a:chOff x="10348663" y="4545847"/>
            <a:chExt cx="6129578" cy="800993"/>
          </a:xfrm>
        </p:grpSpPr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CC6F1C32-2BE2-3BE5-2C40-C7F63FDF4A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778" b="65968"/>
            <a:stretch/>
          </p:blipFill>
          <p:spPr>
            <a:xfrm>
              <a:off x="10348663" y="4545847"/>
              <a:ext cx="6129578" cy="77021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D0EA817B-87E7-A62D-B3D0-759DE220C935}"/>
                </a:ext>
              </a:extLst>
            </p:cNvPr>
            <p:cNvSpPr/>
            <p:nvPr/>
          </p:nvSpPr>
          <p:spPr>
            <a:xfrm>
              <a:off x="13986751" y="4774374"/>
              <a:ext cx="2491490" cy="5724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175949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080165A-9FF7-B3AF-D797-9CF03EF0D838}"/>
              </a:ext>
            </a:extLst>
          </p:cNvPr>
          <p:cNvSpPr txBox="1"/>
          <p:nvPr/>
        </p:nvSpPr>
        <p:spPr>
          <a:xfrm>
            <a:off x="1142944" y="2285980"/>
            <a:ext cx="9572692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제거 후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AIC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 낮은 조합 찾기</a:t>
            </a: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142944" y="3000360"/>
            <a:ext cx="8319294" cy="900000"/>
            <a:chOff x="10431779" y="6085742"/>
            <a:chExt cx="6704427" cy="725300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158B6BB4-6EB1-456B-A9B7-E26597891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31779" y="6106509"/>
              <a:ext cx="6704427" cy="70453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DC35926C-19AB-D7AA-3C9D-54FC1AB1D28E}"/>
                </a:ext>
              </a:extLst>
            </p:cNvPr>
            <p:cNvSpPr/>
            <p:nvPr/>
          </p:nvSpPr>
          <p:spPr>
            <a:xfrm>
              <a:off x="11333713" y="6085742"/>
              <a:ext cx="5577267" cy="36397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42944" y="4328988"/>
            <a:ext cx="8467237" cy="2880000"/>
            <a:chOff x="10431780" y="6825900"/>
            <a:chExt cx="6479200" cy="2203800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98C1647B-BCFE-5B14-8610-82371038D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1780" y="6831809"/>
              <a:ext cx="6479200" cy="219789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4033EA96-6653-7B96-3D23-CFFF0CDFBE43}"/>
                </a:ext>
              </a:extLst>
            </p:cNvPr>
            <p:cNvSpPr/>
            <p:nvPr/>
          </p:nvSpPr>
          <p:spPr>
            <a:xfrm>
              <a:off x="11430000" y="6825900"/>
              <a:ext cx="1524000" cy="298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74" name="Picture 2" descr="C:\Users\acorn\Downloads\매매가환경적요인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008" y="1714476"/>
            <a:ext cx="7072362" cy="62204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BFA3C1B-F488-ADDB-4E11-AA8943B3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4" y="2303698"/>
            <a:ext cx="7682233" cy="589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E9CDBCB-8171-2CC9-9CFB-2F6025CD3C69}"/>
              </a:ext>
            </a:extLst>
          </p:cNvPr>
          <p:cNvSpPr txBox="1"/>
          <p:nvPr/>
        </p:nvSpPr>
        <p:spPr>
          <a:xfrm>
            <a:off x="785756" y="1500162"/>
            <a:ext cx="7019916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가장 낮은 조합을 가지고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785755" y="2760899"/>
            <a:ext cx="10234794" cy="5853713"/>
            <a:chOff x="1357259" y="3189527"/>
            <a:chExt cx="10234794" cy="5853713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7CEFBA06-524B-D849-53AF-C4D6FB9F6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7259" y="3189527"/>
              <a:ext cx="10234794" cy="5853713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29DC5622-BB44-139F-9903-C601B6ED8A2C}"/>
                </a:ext>
              </a:extLst>
            </p:cNvPr>
            <p:cNvSpPr/>
            <p:nvPr/>
          </p:nvSpPr>
          <p:spPr>
            <a:xfrm>
              <a:off x="5661943" y="8306398"/>
              <a:ext cx="4001116" cy="2506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59B6984-F980-B9CA-4D8B-43593C59FA07}"/>
              </a:ext>
            </a:extLst>
          </p:cNvPr>
          <p:cNvSpPr txBox="1"/>
          <p:nvPr/>
        </p:nvSpPr>
        <p:spPr>
          <a:xfrm>
            <a:off x="5786414" y="8572524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29.75%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858512" y="2241988"/>
            <a:ext cx="6250520" cy="1980239"/>
            <a:chOff x="10598352" y="2920040"/>
            <a:chExt cx="6250520" cy="1980239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77C091C9-961C-8C90-9C4E-033FC7482E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204"/>
            <a:stretch/>
          </p:blipFill>
          <p:spPr>
            <a:xfrm>
              <a:off x="10598352" y="2920040"/>
              <a:ext cx="6250520" cy="198023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E447E823-1410-8861-B67A-A42619CDBA6A}"/>
                </a:ext>
              </a:extLst>
            </p:cNvPr>
            <p:cNvSpPr/>
            <p:nvPr/>
          </p:nvSpPr>
          <p:spPr>
            <a:xfrm>
              <a:off x="12563184" y="4410853"/>
              <a:ext cx="2676816" cy="3516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8C2CA79-169F-70BA-F0AD-7637968D8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093"/>
          <a:stretch/>
        </p:blipFill>
        <p:spPr>
          <a:xfrm>
            <a:off x="10858512" y="5434022"/>
            <a:ext cx="6250520" cy="1066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EA0AB68-4E7F-098C-0F48-598A3A3A182B}"/>
              </a:ext>
            </a:extLst>
          </p:cNvPr>
          <p:cNvSpPr txBox="1"/>
          <p:nvPr/>
        </p:nvSpPr>
        <p:spPr>
          <a:xfrm>
            <a:off x="10858512" y="1500162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85A8F12-8DBC-70E7-1E61-34B1C3194D1F}"/>
              </a:ext>
            </a:extLst>
          </p:cNvPr>
          <p:cNvSpPr txBox="1"/>
          <p:nvPr/>
        </p:nvSpPr>
        <p:spPr>
          <a:xfrm>
            <a:off x="10858512" y="4583639"/>
            <a:ext cx="42542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58512" y="6715136"/>
            <a:ext cx="61436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^(-0.25),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편의점수 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범죄건수가 등분산성을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0" name="그룹 19"/>
          <p:cNvGrpSpPr>
            <a:grpSpLocks noChangeAspect="1"/>
          </p:cNvGrpSpPr>
          <p:nvPr/>
        </p:nvGrpSpPr>
        <p:grpSpPr>
          <a:xfrm>
            <a:off x="10858512" y="8046753"/>
            <a:ext cx="6143668" cy="1168713"/>
            <a:chOff x="1142944" y="8001020"/>
            <a:chExt cx="7135143" cy="135732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rcRect r="10180"/>
            <a:stretch>
              <a:fillRect/>
            </a:stretch>
          </p:blipFill>
          <p:spPr>
            <a:xfrm>
              <a:off x="1142944" y="8001020"/>
              <a:ext cx="7135143" cy="1343025"/>
            </a:xfrm>
            <a:prstGeom prst="rect">
              <a:avLst/>
            </a:prstGeom>
          </p:spPr>
        </p:pic>
        <p:sp>
          <p:nvSpPr>
            <p:cNvPr id="22" name="직사각형 21"/>
            <p:cNvSpPr/>
            <p:nvPr/>
          </p:nvSpPr>
          <p:spPr>
            <a:xfrm>
              <a:off x="5929290" y="9001152"/>
              <a:ext cx="2143140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3879473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0EB49B6-80F4-8F85-0A7B-B9669B1302DA}"/>
              </a:ext>
            </a:extLst>
          </p:cNvPr>
          <p:cNvSpPr txBox="1"/>
          <p:nvPr/>
        </p:nvSpPr>
        <p:spPr>
          <a:xfrm>
            <a:off x="1257301" y="1924006"/>
            <a:ext cx="6886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31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카페수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log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취함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1257301" y="2714608"/>
            <a:ext cx="8492910" cy="536263"/>
            <a:chOff x="1354163" y="2351651"/>
            <a:chExt cx="8492910" cy="536263"/>
          </a:xfrm>
        </p:grpSpPr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46040E77-914E-6496-2F81-436B9683A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4163" y="2351651"/>
              <a:ext cx="8492910" cy="53626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FD084E4E-20DF-9F2C-AF87-93FA253C93DC}"/>
                </a:ext>
              </a:extLst>
            </p:cNvPr>
            <p:cNvSpPr/>
            <p:nvPr/>
          </p:nvSpPr>
          <p:spPr>
            <a:xfrm>
              <a:off x="4876800" y="2368515"/>
              <a:ext cx="1524000" cy="5193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57301" y="3336972"/>
            <a:ext cx="9789921" cy="5549700"/>
            <a:chOff x="1276039" y="2974015"/>
            <a:chExt cx="9789921" cy="5549700"/>
          </a:xfrm>
        </p:grpSpPr>
        <p:pic>
          <p:nvPicPr>
            <p:cNvPr id="11" name="그림 10">
              <a:extLst>
                <a:ext uri="{FF2B5EF4-FFF2-40B4-BE49-F238E27FC236}">
                  <a16:creationId xmlns="" xmlns:a16="http://schemas.microsoft.com/office/drawing/2014/main" id="{EC003A1C-3458-3AD5-5F2F-B6DB967A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6039" y="2974015"/>
              <a:ext cx="9789921" cy="55497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AE0148F9-6BDF-A34A-AE78-29ECB8FA3723}"/>
                </a:ext>
              </a:extLst>
            </p:cNvPr>
            <p:cNvSpPr/>
            <p:nvPr/>
          </p:nvSpPr>
          <p:spPr>
            <a:xfrm>
              <a:off x="5730507" y="7779873"/>
              <a:ext cx="3870693" cy="3354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7DBAB6C-7373-7C77-C4A9-B4099FF5498F}"/>
              </a:ext>
            </a:extLst>
          </p:cNvPr>
          <p:cNvSpPr txBox="1"/>
          <p:nvPr/>
        </p:nvSpPr>
        <p:spPr>
          <a:xfrm>
            <a:off x="6500794" y="8858276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34.69%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C57E47D-22A0-AEAD-0300-33A27D0068CF}"/>
              </a:ext>
            </a:extLst>
          </p:cNvPr>
          <p:cNvSpPr txBox="1"/>
          <p:nvPr/>
        </p:nvSpPr>
        <p:spPr>
          <a:xfrm>
            <a:off x="10858512" y="1924006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1E67B40-114B-D9E5-4829-F331D6E53A85}"/>
              </a:ext>
            </a:extLst>
          </p:cNvPr>
          <p:cNvSpPr txBox="1"/>
          <p:nvPr/>
        </p:nvSpPr>
        <p:spPr>
          <a:xfrm>
            <a:off x="10858512" y="4357682"/>
            <a:ext cx="47244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54D0913-2DAC-2F2D-A861-A246FC7B4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583"/>
          <a:stretch/>
        </p:blipFill>
        <p:spPr>
          <a:xfrm>
            <a:off x="10858512" y="5259355"/>
            <a:ext cx="6354715" cy="1029099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0858512" y="2569569"/>
            <a:ext cx="6354715" cy="1788113"/>
            <a:chOff x="11201398" y="2425335"/>
            <a:chExt cx="6354715" cy="1788113"/>
          </a:xfrm>
        </p:grpSpPr>
        <p:pic>
          <p:nvPicPr>
            <p:cNvPr id="17" name="그림 16">
              <a:extLst>
                <a:ext uri="{FF2B5EF4-FFF2-40B4-BE49-F238E27FC236}">
                  <a16:creationId xmlns="" xmlns:a16="http://schemas.microsoft.com/office/drawing/2014/main" id="{BD2F94A8-5A22-29A1-BD66-5327F099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986"/>
            <a:stretch/>
          </p:blipFill>
          <p:spPr>
            <a:xfrm>
              <a:off x="11201398" y="2425335"/>
              <a:ext cx="6354715" cy="178811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75C5F99E-71DB-6E66-A3AA-7ED41D1D80E1}"/>
                </a:ext>
              </a:extLst>
            </p:cNvPr>
            <p:cNvSpPr/>
            <p:nvPr/>
          </p:nvSpPr>
          <p:spPr>
            <a:xfrm>
              <a:off x="13019194" y="3828016"/>
              <a:ext cx="2416927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매매가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요인</a:t>
            </a:r>
            <a:r>
              <a:rPr lang="ko-KR" altLang="en-US" sz="3500" dirty="0" smtClean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858512" y="7929582"/>
            <a:ext cx="6120000" cy="1185742"/>
            <a:chOff x="10858512" y="6958154"/>
            <a:chExt cx="6120000" cy="1185742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rcRect r="10946"/>
            <a:stretch>
              <a:fillRect/>
            </a:stretch>
          </p:blipFill>
          <p:spPr>
            <a:xfrm>
              <a:off x="10858512" y="6958154"/>
              <a:ext cx="6120000" cy="1185742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15144792" y="7786706"/>
              <a:ext cx="1714512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858512" y="6572260"/>
            <a:ext cx="692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^(-0.25),, log(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편의점수 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범죄건수가 등분산성을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9385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5748330" y="1459395"/>
            <a:ext cx="6791340" cy="8057211"/>
            <a:chOff x="7000860" y="1459395"/>
            <a:chExt cx="6791340" cy="8057211"/>
          </a:xfrm>
        </p:grpSpPr>
        <p:grpSp>
          <p:nvGrpSpPr>
            <p:cNvPr id="3" name="그룹 3">
              <a:extLst>
                <a:ext uri="{FF2B5EF4-FFF2-40B4-BE49-F238E27FC236}">
                  <a16:creationId xmlns="" xmlns:a16="http://schemas.microsoft.com/office/drawing/2014/main" id="{EA354094-3FF3-E9ED-F07D-40C4218BEAFB}"/>
                </a:ext>
              </a:extLst>
            </p:cNvPr>
            <p:cNvGrpSpPr/>
            <p:nvPr/>
          </p:nvGrpSpPr>
          <p:grpSpPr>
            <a:xfrm>
              <a:off x="7000860" y="2019300"/>
              <a:ext cx="6581790" cy="7497306"/>
              <a:chOff x="3430256" y="1211759"/>
              <a:chExt cx="7213575" cy="8762047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rcRect l="25858"/>
              <a:stretch>
                <a:fillRect/>
              </a:stretch>
            </p:blipFill>
            <p:spPr>
              <a:xfrm>
                <a:off x="3430256" y="1211759"/>
                <a:ext cx="7213575" cy="876204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="" xmlns:a16="http://schemas.microsoft.com/office/drawing/2014/main" id="{2C22D7A4-E3F9-BF70-BFAC-9C9CFF3F6B5D}"/>
                  </a:ext>
                </a:extLst>
              </p:cNvPr>
              <p:cNvSpPr/>
              <p:nvPr/>
            </p:nvSpPr>
            <p:spPr>
              <a:xfrm>
                <a:off x="8991600" y="1211759"/>
                <a:ext cx="533400" cy="865614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2"/>
                    </a:solidFill>
                  </a:ln>
                  <a:noFill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B946E90D-D371-FFC8-EA5E-E460A2449528}"/>
                  </a:ext>
                </a:extLst>
              </p:cNvPr>
              <p:cNvSpPr/>
              <p:nvPr/>
            </p:nvSpPr>
            <p:spPr>
              <a:xfrm>
                <a:off x="3430256" y="1211759"/>
                <a:ext cx="4875544" cy="8656141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F8373C73-349C-99C2-3805-71F86FB83387}"/>
                </a:ext>
              </a:extLst>
            </p:cNvPr>
            <p:cNvSpPr txBox="1"/>
            <p:nvPr/>
          </p:nvSpPr>
          <p:spPr>
            <a:xfrm>
              <a:off x="8077200" y="1459396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독립변수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493628F6-21DB-7B75-0057-340313B15AA9}"/>
                </a:ext>
              </a:extLst>
            </p:cNvPr>
            <p:cNvSpPr txBox="1"/>
            <p:nvPr/>
          </p:nvSpPr>
          <p:spPr>
            <a:xfrm>
              <a:off x="11658600" y="1459395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종속변수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153854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928630" y="2714608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종속변수와 독립변수 간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상관계수 비교 </a:t>
            </a:r>
          </a:p>
        </p:txBody>
      </p:sp>
      <p:grpSp>
        <p:nvGrpSpPr>
          <p:cNvPr id="2" name="그룹 10">
            <a:extLst>
              <a:ext uri="{FF2B5EF4-FFF2-40B4-BE49-F238E27FC236}">
                <a16:creationId xmlns="" xmlns:a16="http://schemas.microsoft.com/office/drawing/2014/main" id="{35DAC555-2264-17D1-B3A5-A22B5C3E881D}"/>
              </a:ext>
            </a:extLst>
          </p:cNvPr>
          <p:cNvGrpSpPr/>
          <p:nvPr/>
        </p:nvGrpSpPr>
        <p:grpSpPr>
          <a:xfrm>
            <a:off x="1035310" y="3563524"/>
            <a:ext cx="16703040" cy="2902744"/>
            <a:chOff x="441960" y="2697480"/>
            <a:chExt cx="17646015" cy="31389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1480"/>
            <a:stretch/>
          </p:blipFill>
          <p:spPr>
            <a:xfrm>
              <a:off x="457200" y="2697480"/>
              <a:ext cx="17630775" cy="313896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57200" y="4511278"/>
              <a:ext cx="3143250" cy="3571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41960" y="3567826"/>
              <a:ext cx="3143250" cy="3714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57200" y="5472113"/>
              <a:ext cx="3143250" cy="3643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D5A6937-FDE9-F32D-CA37-9F72206D5F68}"/>
              </a:ext>
            </a:extLst>
          </p:cNvPr>
          <p:cNvSpPr txBox="1"/>
          <p:nvPr/>
        </p:nvSpPr>
        <p:spPr>
          <a:xfrm>
            <a:off x="2224030" y="7397353"/>
            <a:ext cx="133493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정류장 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(</a:t>
            </a:r>
            <a:r>
              <a:rPr lang="ko-KR" altLang="en-US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초</a:t>
            </a:r>
            <a:r>
              <a:rPr lang="en-US" altLang="ko-KR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중</a:t>
            </a:r>
            <a:r>
              <a:rPr lang="en-US" altLang="ko-KR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26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고</a:t>
            </a:r>
            <a:r>
              <a:rPr lang="en-US" altLang="ko-KR" sz="30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)</a:t>
            </a:r>
            <a:r>
              <a:rPr lang="ko-KR" altLang="en-US" sz="3000" dirty="0" smtClean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학교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수</a:t>
            </a:r>
            <a:r>
              <a:rPr lang="en-US" altLang="ko-KR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, </a:t>
            </a:r>
            <a:r>
              <a:rPr lang="ko-KR" altLang="en-US" sz="3000" dirty="0">
                <a:solidFill>
                  <a:schemeClr val="accent1">
                    <a:lumMod val="50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대학교 수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ko-KR" altLang="en-US" sz="27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전월세가와</a:t>
            </a:r>
            <a:r>
              <a:rPr lang="ko-KR" altLang="en-US" sz="27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상관관계가 낮다고 판단되어 제외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="" xmlns:a16="http://schemas.microsoft.com/office/drawing/2014/main" id="{5869C92C-E41E-9E20-CC74-261229D39521}"/>
              </a:ext>
            </a:extLst>
          </p:cNvPr>
          <p:cNvSpPr/>
          <p:nvPr/>
        </p:nvSpPr>
        <p:spPr>
          <a:xfrm>
            <a:off x="1049736" y="7200575"/>
            <a:ext cx="734635" cy="90138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365338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DEDAF5-C75E-B2C8-3708-BB94368C3C76}"/>
              </a:ext>
            </a:extLst>
          </p:cNvPr>
          <p:cNvSpPr txBox="1"/>
          <p:nvPr/>
        </p:nvSpPr>
        <p:spPr>
          <a:xfrm>
            <a:off x="8280403" y="1114312"/>
            <a:ext cx="87489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상관관계가 높은 독립변수들로 </a:t>
            </a:r>
            <a:r>
              <a:rPr lang="ko-KR" altLang="en-US" sz="33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다중회귀분석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8280403" y="1714476"/>
            <a:ext cx="9650471" cy="7782638"/>
            <a:chOff x="685800" y="1964293"/>
            <a:chExt cx="9650471" cy="778263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1964293"/>
              <a:ext cx="9650471" cy="778263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="" xmlns:a16="http://schemas.microsoft.com/office/drawing/2014/main" id="{F7BB8F3C-902E-9585-906A-D9E004FD5129}"/>
                </a:ext>
              </a:extLst>
            </p:cNvPr>
            <p:cNvSpPr/>
            <p:nvPr/>
          </p:nvSpPr>
          <p:spPr>
            <a:xfrm>
              <a:off x="5562600" y="8869680"/>
              <a:ext cx="4242565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9347D2A-8DB9-A74D-2888-A7A324901B2E}"/>
              </a:ext>
            </a:extLst>
          </p:cNvPr>
          <p:cNvSpPr txBox="1"/>
          <p:nvPr/>
        </p:nvSpPr>
        <p:spPr>
          <a:xfrm>
            <a:off x="14430412" y="9144028"/>
            <a:ext cx="320040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5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39.02%</a:t>
            </a:r>
            <a:endParaRPr lang="ko-KR" altLang="en-US" sz="3500" dirty="0">
              <a:solidFill>
                <a:schemeClr val="tx2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500002" y="1142972"/>
            <a:ext cx="7360921" cy="7902765"/>
            <a:chOff x="10305791" y="1214410"/>
            <a:chExt cx="7360921" cy="7902765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101E1E8-FADB-1BC8-A7D0-520066536A34}"/>
                </a:ext>
              </a:extLst>
            </p:cNvPr>
            <p:cNvSpPr txBox="1"/>
            <p:nvPr/>
          </p:nvSpPr>
          <p:spPr>
            <a:xfrm>
              <a:off x="10305791" y="1214410"/>
              <a:ext cx="370054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정규성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테스트 결과 </a:t>
              </a:r>
              <a:r>
                <a:rPr lang="en-US" altLang="ko-KR" sz="2400" dirty="0">
                  <a:solidFill>
                    <a:schemeClr val="accent1">
                      <a:lumMod val="75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_ac ExtraBold" pitchFamily="50" charset="-127"/>
                  <a:ea typeface="나눔스퀘어_ac ExtraBold" pitchFamily="50" charset="-127"/>
                </a:rPr>
                <a:t>만족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177017F4-5881-FC36-1536-0EB6A61F3B15}"/>
                </a:ext>
              </a:extLst>
            </p:cNvPr>
            <p:cNvSpPr txBox="1"/>
            <p:nvPr/>
          </p:nvSpPr>
          <p:spPr>
            <a:xfrm>
              <a:off x="10305791" y="3902201"/>
              <a:ext cx="693649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독립성 검정</a:t>
              </a:r>
              <a:endPara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  <a:p>
              <a:r>
                <a:rPr lang="ko-KR" altLang="en-US" sz="24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다중공선성을</a:t>
              </a:r>
              <a:r>
                <a:rPr lang="ko-KR" altLang="en-US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위배하는 요인들 </a:t>
              </a:r>
              <a:r>
                <a:rPr lang="en-US" altLang="ko-KR" sz="24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: 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병원 수</a:t>
              </a:r>
              <a:r>
                <a:rPr lang="en-US" altLang="ko-KR" sz="3000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, </a:t>
              </a:r>
              <a:r>
                <a:rPr lang="ko-KR" altLang="en-US" sz="3000" dirty="0">
                  <a:solidFill>
                    <a:schemeClr val="tx2">
                      <a:lumMod val="75000"/>
                    </a:schemeClr>
                  </a:solidFill>
                  <a:latin typeface="나눔스퀘어 ExtraBold" pitchFamily="50" charset="-127"/>
                  <a:ea typeface="나눔스퀘어 ExtraBold" pitchFamily="50" charset="-127"/>
                </a:rPr>
                <a:t>학원 수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10305791" y="4902333"/>
              <a:ext cx="7360921" cy="951754"/>
              <a:chOff x="10305791" y="6203277"/>
              <a:chExt cx="7360921" cy="951754"/>
            </a:xfrm>
          </p:grpSpPr>
          <p:pic>
            <p:nvPicPr>
              <p:cNvPr id="8" name="그림 7">
                <a:extLst>
                  <a:ext uri="{FF2B5EF4-FFF2-40B4-BE49-F238E27FC236}">
                    <a16:creationId xmlns="" xmlns:a16="http://schemas.microsoft.com/office/drawing/2014/main" id="{7540C15D-ACD9-056A-E51A-AB690C1092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2394" b="63786"/>
              <a:stretch/>
            </p:blipFill>
            <p:spPr>
              <a:xfrm>
                <a:off x="10305791" y="6203277"/>
                <a:ext cx="7360921" cy="951754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F076F79B-B080-8DD4-34C2-CAD4DE4AA754}"/>
                  </a:ext>
                </a:extLst>
              </p:cNvPr>
              <p:cNvSpPr/>
              <p:nvPr/>
            </p:nvSpPr>
            <p:spPr>
              <a:xfrm>
                <a:off x="14630400" y="6438900"/>
                <a:ext cx="2990592" cy="7161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9" name="그룹 18"/>
            <p:cNvGrpSpPr/>
            <p:nvPr/>
          </p:nvGrpSpPr>
          <p:grpSpPr>
            <a:xfrm>
              <a:off x="10305791" y="1875801"/>
              <a:ext cx="5379721" cy="1740648"/>
              <a:chOff x="10305791" y="2906944"/>
              <a:chExt cx="5379721" cy="1740648"/>
            </a:xfrm>
          </p:grpSpPr>
          <p:pic>
            <p:nvPicPr>
              <p:cNvPr id="9" name="그림 8">
                <a:extLst>
                  <a:ext uri="{FF2B5EF4-FFF2-40B4-BE49-F238E27FC236}">
                    <a16:creationId xmlns="" xmlns:a16="http://schemas.microsoft.com/office/drawing/2014/main" id="{DFC9D669-0EB7-4B81-F7A2-BDC9D428C3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1" t="34792" r="35974"/>
              <a:stretch/>
            </p:blipFill>
            <p:spPr>
              <a:xfrm>
                <a:off x="10305791" y="2906944"/>
                <a:ext cx="5379721" cy="1713754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="" xmlns:a16="http://schemas.microsoft.com/office/drawing/2014/main" id="{B0CCD90B-6E2B-454F-A2C4-3514D418A3C0}"/>
                  </a:ext>
                </a:extLst>
              </p:cNvPr>
              <p:cNvSpPr/>
              <p:nvPr/>
            </p:nvSpPr>
            <p:spPr>
              <a:xfrm>
                <a:off x="12192000" y="4332194"/>
                <a:ext cx="2590800" cy="3153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10305791" y="7688415"/>
              <a:ext cx="7286676" cy="1428760"/>
              <a:chOff x="10358446" y="7500954"/>
              <a:chExt cx="7286676" cy="1428760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/>
              <a:srcRect r="5204"/>
              <a:stretch>
                <a:fillRect/>
              </a:stretch>
            </p:blipFill>
            <p:spPr>
              <a:xfrm>
                <a:off x="10358446" y="7500954"/>
                <a:ext cx="7286676" cy="1371600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15716296" y="8572524"/>
                <a:ext cx="1857388" cy="3571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0305791" y="6473969"/>
              <a:ext cx="6929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 검정</a:t>
              </a:r>
              <a:endPara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전월세가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범죄건수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편의점수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err="1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병원수</a:t>
              </a:r>
              <a:r>
                <a:rPr lang="en-US" altLang="ko-KR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, </a:t>
              </a:r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학원수가</a:t>
              </a:r>
              <a:endPara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sz="22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등분산성을  만족</a:t>
              </a:r>
              <a:endParaRPr lang="ko-KR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20132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369" t="14407"/>
          <a:stretch/>
        </p:blipFill>
        <p:spPr>
          <a:xfrm>
            <a:off x="1278771" y="2207404"/>
            <a:ext cx="13508831" cy="7215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8771" y="1500162"/>
            <a:ext cx="3721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낮은 조합 찾기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8771" y="6834858"/>
            <a:ext cx="6243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높게 나와서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종속변수 보정필요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278771" y="3257557"/>
            <a:ext cx="7193756" cy="2957513"/>
            <a:chOff x="2421779" y="3555891"/>
            <a:chExt cx="7193756" cy="295751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468"/>
            <a:stretch/>
          </p:blipFill>
          <p:spPr>
            <a:xfrm>
              <a:off x="2421779" y="3555891"/>
              <a:ext cx="7193756" cy="295751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0AD44578-2094-D40A-C791-AB77E73105B8}"/>
                </a:ext>
              </a:extLst>
            </p:cNvPr>
            <p:cNvSpPr/>
            <p:nvPr/>
          </p:nvSpPr>
          <p:spPr>
            <a:xfrm>
              <a:off x="3428960" y="3640492"/>
              <a:ext cx="175260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278771" y="7643830"/>
            <a:ext cx="6186488" cy="1285875"/>
            <a:chOff x="2421779" y="7786715"/>
            <a:chExt cx="6186488" cy="128587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1779" y="7786715"/>
              <a:ext cx="6186488" cy="128587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0D454464-D5F0-2230-BC17-0AD01E0C03F9}"/>
                </a:ext>
              </a:extLst>
            </p:cNvPr>
            <p:cNvSpPr/>
            <p:nvPr/>
          </p:nvSpPr>
          <p:spPr>
            <a:xfrm>
              <a:off x="2421779" y="8692257"/>
              <a:ext cx="1714499" cy="3619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pic>
        <p:nvPicPr>
          <p:cNvPr id="4098" name="Picture 2" descr="C:\Users\acorn\Downloads\전월세가환경적요인3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44132" y="2649099"/>
            <a:ext cx="7286676" cy="62806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0175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26820" y="1334132"/>
            <a:ext cx="1387316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종속변수 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보정후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다중회귀분석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1226820" y="2707814"/>
            <a:ext cx="8877300" cy="6736706"/>
            <a:chOff x="1257300" y="2707814"/>
            <a:chExt cx="8877300" cy="673670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t="4018"/>
            <a:stretch/>
          </p:blipFill>
          <p:spPr>
            <a:xfrm>
              <a:off x="1257300" y="2707814"/>
              <a:ext cx="8877300" cy="6736706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21AEA8A5-4ED4-F409-64D8-3989AAB7AB66}"/>
                </a:ext>
              </a:extLst>
            </p:cNvPr>
            <p:cNvSpPr/>
            <p:nvPr/>
          </p:nvSpPr>
          <p:spPr>
            <a:xfrm>
              <a:off x="5562600" y="8745900"/>
              <a:ext cx="3905250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14515D0-4CC0-9761-B28D-CC202CA9B806}"/>
              </a:ext>
            </a:extLst>
          </p:cNvPr>
          <p:cNvSpPr txBox="1"/>
          <p:nvPr/>
        </p:nvSpPr>
        <p:spPr>
          <a:xfrm>
            <a:off x="10358446" y="1562100"/>
            <a:ext cx="370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만족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BB2CBA-9643-4AE1-0F45-76A9007669CB}"/>
              </a:ext>
            </a:extLst>
          </p:cNvPr>
          <p:cNvSpPr txBox="1"/>
          <p:nvPr/>
        </p:nvSpPr>
        <p:spPr>
          <a:xfrm>
            <a:off x="10358446" y="3847356"/>
            <a:ext cx="69364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독립성 검정</a:t>
            </a:r>
            <a:endParaRPr lang="en-US" altLang="ko-KR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요인들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병원수</a:t>
            </a:r>
            <a:r>
              <a:rPr lang="en-US" altLang="ko-KR" sz="28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학원수</a:t>
            </a:r>
            <a:endParaRPr lang="ko-KR" altLang="en-US" sz="28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10358446" y="4929186"/>
            <a:ext cx="6810759" cy="785818"/>
            <a:chOff x="10258041" y="4929186"/>
            <a:chExt cx="6810759" cy="785818"/>
          </a:xfrm>
        </p:grpSpPr>
        <p:pic>
          <p:nvPicPr>
            <p:cNvPr id="8" name="그림 7">
              <a:extLst>
                <a:ext uri="{FF2B5EF4-FFF2-40B4-BE49-F238E27FC236}">
                  <a16:creationId xmlns="" xmlns:a16="http://schemas.microsoft.com/office/drawing/2014/main" id="{D9DF4248-2360-2348-3640-06E927253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8862"/>
            <a:stretch/>
          </p:blipFill>
          <p:spPr>
            <a:xfrm>
              <a:off x="10258041" y="4929186"/>
              <a:ext cx="6810759" cy="73734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EF9B2CD5-ED56-EC7F-6801-B91EE8A31FB1}"/>
                </a:ext>
              </a:extLst>
            </p:cNvPr>
            <p:cNvSpPr/>
            <p:nvPr/>
          </p:nvSpPr>
          <p:spPr>
            <a:xfrm>
              <a:off x="13972817" y="5053857"/>
              <a:ext cx="2594869" cy="6611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A6D5D59-728F-7590-4BFC-95DEF4F28D63}"/>
              </a:ext>
            </a:extLst>
          </p:cNvPr>
          <p:cNvSpPr txBox="1"/>
          <p:nvPr/>
        </p:nvSpPr>
        <p:spPr>
          <a:xfrm>
            <a:off x="8729682" y="9144028"/>
            <a:ext cx="32004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34.08%</a:t>
            </a:r>
            <a:endParaRPr lang="ko-KR" altLang="en-US" sz="3100" dirty="0">
              <a:solidFill>
                <a:schemeClr val="tx2">
                  <a:lumMod val="7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0358446" y="2127367"/>
            <a:ext cx="6810759" cy="1622139"/>
            <a:chOff x="10399139" y="2127367"/>
            <a:chExt cx="6810759" cy="1622139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C728465B-A960-B7AE-AD35-7D31FFB10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497"/>
            <a:stretch/>
          </p:blipFill>
          <p:spPr>
            <a:xfrm>
              <a:off x="10399139" y="2127367"/>
              <a:ext cx="6810759" cy="1622139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0E5D8121-8CA9-D206-8534-706572B4C2F2}"/>
                </a:ext>
              </a:extLst>
            </p:cNvPr>
            <p:cNvSpPr/>
            <p:nvPr/>
          </p:nvSpPr>
          <p:spPr>
            <a:xfrm>
              <a:off x="12039600" y="3300320"/>
              <a:ext cx="2160000" cy="3685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226820" y="2051621"/>
            <a:ext cx="9182100" cy="452735"/>
            <a:chOff x="1257301" y="2051621"/>
            <a:chExt cx="9182100" cy="45273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7301" y="2051621"/>
              <a:ext cx="9182100" cy="424879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1B693D14-3590-37D4-6F0A-EE43E82FD5EC}"/>
                </a:ext>
              </a:extLst>
            </p:cNvPr>
            <p:cNvSpPr/>
            <p:nvPr/>
          </p:nvSpPr>
          <p:spPr>
            <a:xfrm>
              <a:off x="2362200" y="2127367"/>
              <a:ext cx="1981200" cy="37698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10358446" y="7500954"/>
            <a:ext cx="7000924" cy="1285884"/>
            <a:chOff x="1214382" y="8501086"/>
            <a:chExt cx="7000924" cy="128588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/>
            <a:srcRect r="12655"/>
            <a:stretch>
              <a:fillRect/>
            </a:stretch>
          </p:blipFill>
          <p:spPr>
            <a:xfrm>
              <a:off x="1214382" y="8501086"/>
              <a:ext cx="7000924" cy="1257300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6000728" y="9358342"/>
              <a:ext cx="1928826" cy="4286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58446" y="6072194"/>
            <a:ext cx="621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^(0.05),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병원수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학원수가 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727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9182100" y="1579007"/>
            <a:ext cx="828000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배  경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  <a:p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부동산 시장은 경제에 큰 영향을 미치는 중요한 시장입니다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최근 몇 년간 부동산 가격은 상승세를 보이며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부동산에 대한 관심도 높아졌습니다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</a:p>
          <a:p>
            <a:pPr algn="just">
              <a:buFont typeface="Arial" pitchFamily="34" charset="0"/>
              <a:buChar char="•"/>
            </a:pP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 변동요인을 분석하는 것은 부동산 시장을 이해하고 관심을 가진 사람들에게 중요한 정보입니다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82100" y="6896100"/>
            <a:ext cx="8280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&lt; 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목  적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&gt;</a:t>
            </a:r>
          </a:p>
          <a:p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pPr algn="just">
              <a:buFont typeface="Arial" pitchFamily="34" charset="0"/>
              <a:buChar char="•"/>
            </a:pP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 아파트 가격에 영향을 미치는 요인들을 파악하여 부동산 시장의 전반적인 흐름을 파악하는데 의미를 가지고 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209800" y="1333500"/>
            <a:ext cx="5486400" cy="5029200"/>
            <a:chOff x="1371600" y="1943100"/>
            <a:chExt cx="7710176" cy="7315200"/>
          </a:xfrm>
        </p:grpSpPr>
        <p:pic>
          <p:nvPicPr>
            <p:cNvPr id="2050" name="Picture 2" descr="C:\Users\acorn\OneDrive\Desktop\중간프로젝트\image\아파트 워드클라우드 mask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71600" y="1943100"/>
              <a:ext cx="7710176" cy="7315200"/>
            </a:xfrm>
            <a:prstGeom prst="rect">
              <a:avLst/>
            </a:prstGeom>
            <a:noFill/>
          </p:spPr>
        </p:pic>
        <p:sp>
          <p:nvSpPr>
            <p:cNvPr id="48" name="직사각형 47"/>
            <p:cNvSpPr/>
            <p:nvPr/>
          </p:nvSpPr>
          <p:spPr>
            <a:xfrm>
              <a:off x="2133600" y="2171700"/>
              <a:ext cx="1371600" cy="144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6295999"/>
            <a:ext cx="7620000" cy="185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/>
          <a:srcRect b="32972"/>
          <a:stretch>
            <a:fillRect/>
          </a:stretch>
        </p:blipFill>
        <p:spPr bwMode="auto">
          <a:xfrm>
            <a:off x="1204886" y="8191500"/>
            <a:ext cx="740571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57"/>
          <p:cNvSpPr txBox="1"/>
          <p:nvPr/>
        </p:nvSpPr>
        <p:spPr>
          <a:xfrm>
            <a:off x="4572000" y="8039100"/>
            <a:ext cx="4038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 Light" pitchFamily="50" charset="-127"/>
                <a:ea typeface="나눔스퀘어_ac Light" pitchFamily="50" charset="-127"/>
              </a:rPr>
              <a:t>: https://www.mk.co.kr/news/realestate/10623803 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 Light" pitchFamily="50" charset="-127"/>
              <a:ea typeface="나눔스퀘어_ac Light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648200" y="9368135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출처 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: https://www.dt.co.kr/contents.html?article_no=</a:t>
            </a:r>
            <a:b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</a:b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2023042002109923065001&amp;ref=</a:t>
            </a:r>
            <a:r>
              <a:rPr lang="en-US" altLang="ko-KR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나눔스퀘어 Light" pitchFamily="50" charset="-127"/>
                <a:ea typeface="나눔스퀘어 Light" pitchFamily="50" charset="-127"/>
              </a:rPr>
              <a:t>naver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 Light" pitchFamily="50" charset="-127"/>
              <a:ea typeface="나눔스퀘어 Light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02.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배경 및 목적 </a:t>
            </a:r>
          </a:p>
        </p:txBody>
      </p:sp>
      <p:sp>
        <p:nvSpPr>
          <p:cNvPr id="17" name="타원 16"/>
          <p:cNvSpPr/>
          <p:nvPr/>
        </p:nvSpPr>
        <p:spPr>
          <a:xfrm>
            <a:off x="4214778" y="2857484"/>
            <a:ext cx="1643074" cy="8572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corn\Downloads\전월세가환경적요인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4153" y="1500162"/>
            <a:ext cx="7426655" cy="700092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167C9C2-F914-4AF7-3322-F2407CCF14F5}"/>
              </a:ext>
            </a:extLst>
          </p:cNvPr>
          <p:cNvSpPr txBox="1"/>
          <p:nvPr/>
        </p:nvSpPr>
        <p:spPr>
          <a:xfrm>
            <a:off x="1233158" y="2288097"/>
            <a:ext cx="792955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높은 요인 제외 후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AIC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가 낮은 조합 찾기</a:t>
            </a: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265947" y="3500426"/>
            <a:ext cx="8592433" cy="828000"/>
            <a:chOff x="10439401" y="6462574"/>
            <a:chExt cx="6871103" cy="662126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B102A5BC-823F-9441-783E-CFB1B6B80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5082"/>
            <a:stretch>
              <a:fillRect/>
            </a:stretch>
          </p:blipFill>
          <p:spPr>
            <a:xfrm>
              <a:off x="10439401" y="6487007"/>
              <a:ext cx="6871103" cy="63769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DBC40DE3-8BCA-DA20-69C4-D0EBFF6ADB53}"/>
                </a:ext>
              </a:extLst>
            </p:cNvPr>
            <p:cNvSpPr/>
            <p:nvPr/>
          </p:nvSpPr>
          <p:spPr>
            <a:xfrm>
              <a:off x="11353800" y="6462574"/>
              <a:ext cx="5918967" cy="32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27">
            <a:extLst>
              <a:ext uri="{FF2B5EF4-FFF2-40B4-BE49-F238E27FC236}">
                <a16:creationId xmlns="" xmlns:a16="http://schemas.microsoft.com/office/drawing/2014/main" id="{C49D0FAA-715C-4D44-92DE-84848ACD893F}"/>
              </a:ext>
            </a:extLst>
          </p:cNvPr>
          <p:cNvGrpSpPr>
            <a:grpSpLocks noChangeAspect="1"/>
          </p:cNvGrpSpPr>
          <p:nvPr/>
        </p:nvGrpSpPr>
        <p:grpSpPr>
          <a:xfrm>
            <a:off x="1265947" y="5263896"/>
            <a:ext cx="8454617" cy="2880000"/>
            <a:chOff x="10439401" y="7280941"/>
            <a:chExt cx="5943599" cy="2024641"/>
          </a:xfrm>
        </p:grpSpPr>
        <p:grpSp>
          <p:nvGrpSpPr>
            <p:cNvPr id="9" name="그룹 24">
              <a:extLst>
                <a:ext uri="{FF2B5EF4-FFF2-40B4-BE49-F238E27FC236}">
                  <a16:creationId xmlns="" xmlns:a16="http://schemas.microsoft.com/office/drawing/2014/main" id="{26088CE0-FE4C-B76D-283B-4AFEAC9697A1}"/>
                </a:ext>
              </a:extLst>
            </p:cNvPr>
            <p:cNvGrpSpPr/>
            <p:nvPr/>
          </p:nvGrpSpPr>
          <p:grpSpPr>
            <a:xfrm>
              <a:off x="10439401" y="7280941"/>
              <a:ext cx="5943599" cy="2024641"/>
              <a:chOff x="10439401" y="6981199"/>
              <a:chExt cx="6859296" cy="2324384"/>
            </a:xfrm>
          </p:grpSpPr>
          <p:pic>
            <p:nvPicPr>
              <p:cNvPr id="11" name="그림 10">
                <a:extLst>
                  <a:ext uri="{FF2B5EF4-FFF2-40B4-BE49-F238E27FC236}">
                    <a16:creationId xmlns="" xmlns:a16="http://schemas.microsoft.com/office/drawing/2014/main" id="{6EB3D331-B5BD-3669-3657-5FF7486E4E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/>
              <a:stretch/>
            </p:blipFill>
            <p:spPr>
              <a:xfrm>
                <a:off x="10559724" y="7072725"/>
                <a:ext cx="6426851" cy="2232858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CF124A9B-5AFC-E066-52E0-A5CE47578AF5}"/>
                  </a:ext>
                </a:extLst>
              </p:cNvPr>
              <p:cNvSpPr/>
              <p:nvPr/>
            </p:nvSpPr>
            <p:spPr>
              <a:xfrm>
                <a:off x="10439401" y="6981199"/>
                <a:ext cx="6859296" cy="129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3DE6B68-9083-CD69-DBE4-64DF77F1508A}"/>
                </a:ext>
              </a:extLst>
            </p:cNvPr>
            <p:cNvSpPr/>
            <p:nvPr/>
          </p:nvSpPr>
          <p:spPr>
            <a:xfrm>
              <a:off x="11353800" y="7360664"/>
              <a:ext cx="1331465" cy="26073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85935" y="1471502"/>
            <a:ext cx="751518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AIC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 가장 낮은 조합을 가지고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다중회귀분석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E5F1323-DA39-FFB5-DE13-A991E572E07B}"/>
              </a:ext>
            </a:extLst>
          </p:cNvPr>
          <p:cNvSpPr txBox="1"/>
          <p:nvPr/>
        </p:nvSpPr>
        <p:spPr>
          <a:xfrm>
            <a:off x="10358446" y="1357286"/>
            <a:ext cx="3700547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만족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2C229E1-10EE-906E-BF86-DD29CA138562}"/>
              </a:ext>
            </a:extLst>
          </p:cNvPr>
          <p:cNvSpPr txBox="1"/>
          <p:nvPr/>
        </p:nvSpPr>
        <p:spPr>
          <a:xfrm>
            <a:off x="10358446" y="4314904"/>
            <a:ext cx="49807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800" dirty="0" err="1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다중공선성을</a:t>
            </a:r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위배하는 요인 없음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3AFF411E-2B11-9CA7-A313-53DF3CEACB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82"/>
          <a:stretch/>
        </p:blipFill>
        <p:spPr>
          <a:xfrm>
            <a:off x="10358446" y="5315036"/>
            <a:ext cx="5253425" cy="959724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0358446" y="2235062"/>
            <a:ext cx="5253425" cy="1708367"/>
            <a:chOff x="10748623" y="2992220"/>
            <a:chExt cx="5253425" cy="1708367"/>
          </a:xfrm>
        </p:grpSpPr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7A7CFDC6-F333-E158-7EBB-B5AD1325B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5887"/>
            <a:stretch/>
          </p:blipFill>
          <p:spPr>
            <a:xfrm>
              <a:off x="10748623" y="2992220"/>
              <a:ext cx="5253425" cy="1708367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8DCB36FC-1BAB-29F4-6505-92638995A322}"/>
                </a:ext>
              </a:extLst>
            </p:cNvPr>
            <p:cNvSpPr/>
            <p:nvPr/>
          </p:nvSpPr>
          <p:spPr>
            <a:xfrm>
              <a:off x="12573000" y="4325421"/>
              <a:ext cx="2320855" cy="37516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58175" y="2357418"/>
            <a:ext cx="8298912" cy="6141858"/>
            <a:chOff x="629432" y="2644980"/>
            <a:chExt cx="8298912" cy="6141858"/>
          </a:xfrm>
        </p:grpSpPr>
        <p:grpSp>
          <p:nvGrpSpPr>
            <p:cNvPr id="4" name="그룹 18">
              <a:extLst>
                <a:ext uri="{FF2B5EF4-FFF2-40B4-BE49-F238E27FC236}">
                  <a16:creationId xmlns="" xmlns:a16="http://schemas.microsoft.com/office/drawing/2014/main" id="{35690FB9-1202-283D-EDD1-6A4F084EB010}"/>
                </a:ext>
              </a:extLst>
            </p:cNvPr>
            <p:cNvGrpSpPr/>
            <p:nvPr/>
          </p:nvGrpSpPr>
          <p:grpSpPr>
            <a:xfrm>
              <a:off x="629432" y="2644980"/>
              <a:ext cx="8298912" cy="6141858"/>
              <a:chOff x="629433" y="2049642"/>
              <a:chExt cx="7160504" cy="4579758"/>
            </a:xfrm>
          </p:grpSpPr>
          <p:pic>
            <p:nvPicPr>
              <p:cNvPr id="14" name="그림 13">
                <a:extLst>
                  <a:ext uri="{FF2B5EF4-FFF2-40B4-BE49-F238E27FC236}">
                    <a16:creationId xmlns="" xmlns:a16="http://schemas.microsoft.com/office/drawing/2014/main" id="{E1E16B49-5D54-69B0-5C19-C6741F08D1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80" y="2049642"/>
                <a:ext cx="6391275" cy="371475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="" xmlns:a16="http://schemas.microsoft.com/office/drawing/2014/main" id="{770C5171-A89C-0964-96DA-C595E87BFC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2527" t="1183" r="22553" b="-1183"/>
              <a:stretch/>
            </p:blipFill>
            <p:spPr>
              <a:xfrm>
                <a:off x="629433" y="2438400"/>
                <a:ext cx="7160504" cy="4191000"/>
              </a:xfrm>
              <a:prstGeom prst="rect">
                <a:avLst/>
              </a:prstGeom>
            </p:spPr>
          </p:pic>
        </p:grpSp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019E3BD4-0D87-3968-DE45-CC4EE5C19D73}"/>
                </a:ext>
              </a:extLst>
            </p:cNvPr>
            <p:cNvSpPr/>
            <p:nvPr/>
          </p:nvSpPr>
          <p:spPr>
            <a:xfrm>
              <a:off x="4839010" y="7969272"/>
              <a:ext cx="3475094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019E3BD4-0D87-3968-DE45-CC4EE5C19D73}"/>
                </a:ext>
              </a:extLst>
            </p:cNvPr>
            <p:cNvSpPr/>
            <p:nvPr/>
          </p:nvSpPr>
          <p:spPr>
            <a:xfrm>
              <a:off x="1500134" y="2673464"/>
              <a:ext cx="6286544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7073AD9-BEEF-C563-0625-7C791193DA42}"/>
              </a:ext>
            </a:extLst>
          </p:cNvPr>
          <p:cNvSpPr txBox="1"/>
          <p:nvPr/>
        </p:nvSpPr>
        <p:spPr>
          <a:xfrm>
            <a:off x="5729286" y="8358210"/>
            <a:ext cx="3200400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32.24%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58446" y="6586377"/>
            <a:ext cx="621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^(0.05),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 수가</a:t>
            </a:r>
            <a:endParaRPr lang="en-US" altLang="ko-KR" sz="2200" dirty="0" smtClean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0358446" y="7858144"/>
            <a:ext cx="6800909" cy="1343025"/>
            <a:chOff x="10358446" y="7858144"/>
            <a:chExt cx="6800909" cy="1343025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rcRect r="9505"/>
            <a:stretch>
              <a:fillRect/>
            </a:stretch>
          </p:blipFill>
          <p:spPr>
            <a:xfrm>
              <a:off x="10358446" y="7858144"/>
              <a:ext cx="6800909" cy="1343025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15144792" y="8786838"/>
              <a:ext cx="1928826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593119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7301" y="1736734"/>
            <a:ext cx="12472988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설명력을 높이기 위하여 </a:t>
            </a:r>
            <a:r>
              <a:rPr lang="ko-KR" altLang="en-US" sz="3100" dirty="0" err="1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카페수</a:t>
            </a:r>
            <a:r>
              <a:rPr lang="ko-KR" altLang="en-US" sz="28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31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log</a:t>
            </a:r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를 취함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5A921B-DD0D-34B8-5565-3A2AEC0D7EFA}"/>
              </a:ext>
            </a:extLst>
          </p:cNvPr>
          <p:cNvSpPr txBox="1"/>
          <p:nvPr/>
        </p:nvSpPr>
        <p:spPr>
          <a:xfrm>
            <a:off x="10001256" y="1714476"/>
            <a:ext cx="37005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정규성</a:t>
            </a:r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결과 </a:t>
            </a:r>
            <a:r>
              <a:rPr lang="en-US" altLang="ko-KR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EDC4B1F-AF9A-BFEC-D2B5-DC75B24A7961}"/>
              </a:ext>
            </a:extLst>
          </p:cNvPr>
          <p:cNvSpPr txBox="1"/>
          <p:nvPr/>
        </p:nvSpPr>
        <p:spPr>
          <a:xfrm>
            <a:off x="10001256" y="4448800"/>
            <a:ext cx="6936496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독립성 검정</a:t>
            </a:r>
            <a:endParaRPr lang="en-US" altLang="ko-KR" sz="24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3100" dirty="0" err="1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다중공선성을</a:t>
            </a:r>
            <a:r>
              <a:rPr lang="ko-KR" altLang="en-US" sz="3100" dirty="0">
                <a:solidFill>
                  <a:schemeClr val="tx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위배하는 요인 없음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323975" y="2357418"/>
            <a:ext cx="8353425" cy="6741888"/>
            <a:chOff x="1323975" y="2357418"/>
            <a:chExt cx="8353425" cy="6741888"/>
          </a:xfrm>
        </p:grpSpPr>
        <p:grpSp>
          <p:nvGrpSpPr>
            <p:cNvPr id="4" name="그룹 19">
              <a:extLst>
                <a:ext uri="{FF2B5EF4-FFF2-40B4-BE49-F238E27FC236}">
                  <a16:creationId xmlns="" xmlns:a16="http://schemas.microsoft.com/office/drawing/2014/main" id="{CAEACFA0-3448-D3C2-BD4E-17C1E79E0F03}"/>
                </a:ext>
              </a:extLst>
            </p:cNvPr>
            <p:cNvGrpSpPr/>
            <p:nvPr/>
          </p:nvGrpSpPr>
          <p:grpSpPr>
            <a:xfrm>
              <a:off x="1323975" y="2357418"/>
              <a:ext cx="8353425" cy="6741888"/>
              <a:chOff x="1323975" y="1979857"/>
              <a:chExt cx="7172325" cy="489650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="" xmlns:a16="http://schemas.microsoft.com/office/drawing/2014/main" id="{B68978A0-0509-6F12-7A79-9636478B1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15499" y="1979857"/>
                <a:ext cx="6600825" cy="447675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D4BF73D9-42D8-835A-F810-800BD6F53E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3975" y="2685361"/>
                <a:ext cx="7172325" cy="4191000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B88DABDF-2383-7D4B-248F-564E9C7FDA94}"/>
                  </a:ext>
                </a:extLst>
              </p:cNvPr>
              <p:cNvSpPr/>
              <p:nvPr/>
            </p:nvSpPr>
            <p:spPr>
              <a:xfrm>
                <a:off x="6467843" y="2054333"/>
                <a:ext cx="1447800" cy="3600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1B04A390-3353-CD87-AEA2-66C539144AC9}"/>
                </a:ext>
              </a:extLst>
            </p:cNvPr>
            <p:cNvSpPr/>
            <p:nvPr/>
          </p:nvSpPr>
          <p:spPr>
            <a:xfrm>
              <a:off x="5228757" y="8348426"/>
              <a:ext cx="3610443" cy="3109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B4C7094-84F0-2BEF-63C5-3FB0D6FAC59B}"/>
              </a:ext>
            </a:extLst>
          </p:cNvPr>
          <p:cNvSpPr txBox="1"/>
          <p:nvPr/>
        </p:nvSpPr>
        <p:spPr>
          <a:xfrm>
            <a:off x="5357786" y="8929714"/>
            <a:ext cx="32004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설명력 </a:t>
            </a:r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33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36.82%</a:t>
            </a:r>
            <a:endParaRPr lang="ko-KR" altLang="en-US" sz="3300" dirty="0">
              <a:solidFill>
                <a:schemeClr val="tx2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6A5AA613-10FD-42CA-89F7-568ECA595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36"/>
          <a:stretch/>
        </p:blipFill>
        <p:spPr>
          <a:xfrm>
            <a:off x="10001256" y="5515760"/>
            <a:ext cx="6149775" cy="91362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10001256" y="2446965"/>
            <a:ext cx="6149775" cy="1785846"/>
            <a:chOff x="11262712" y="2720027"/>
            <a:chExt cx="6149775" cy="1785846"/>
          </a:xfrm>
        </p:grpSpPr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6130C526-D324-BA55-F989-EAFA62CE9C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242"/>
            <a:stretch/>
          </p:blipFill>
          <p:spPr>
            <a:xfrm>
              <a:off x="11262712" y="2720027"/>
              <a:ext cx="6149775" cy="1785846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20C6B57D-06EC-85B7-54D8-FD6DA783B549}"/>
                </a:ext>
              </a:extLst>
            </p:cNvPr>
            <p:cNvSpPr/>
            <p:nvPr/>
          </p:nvSpPr>
          <p:spPr>
            <a:xfrm>
              <a:off x="13112986" y="4092408"/>
              <a:ext cx="2416927" cy="360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C86792-31A8-8155-7741-9F72BA708A7C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06.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분석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전월세가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</a:t>
            </a:r>
            <a:r>
              <a:rPr lang="ko-KR" altLang="en-US" sz="3500" dirty="0" smtClean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환경적 </a:t>
            </a:r>
            <a:r>
              <a:rPr lang="ko-KR" altLang="en-US" sz="3500" dirty="0">
                <a:solidFill>
                  <a:srgbClr val="4F81BD">
                    <a:lumMod val="75000"/>
                  </a:srgb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요인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0001256" y="8001020"/>
            <a:ext cx="6929486" cy="1357322"/>
            <a:chOff x="9715504" y="7715268"/>
            <a:chExt cx="6929486" cy="135732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rcRect r="12454"/>
            <a:stretch>
              <a:fillRect/>
            </a:stretch>
          </p:blipFill>
          <p:spPr>
            <a:xfrm>
              <a:off x="9715504" y="7715268"/>
              <a:ext cx="6929486" cy="1343025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4644726" y="8715400"/>
              <a:ext cx="2000264" cy="3571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0001256" y="6729253"/>
            <a:ext cx="6215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등분산성 검정</a:t>
            </a:r>
            <a:endParaRPr lang="en-US" altLang="ko-KR" sz="2800" dirty="0" smtClean="0">
              <a:solidFill>
                <a:schemeClr val="tx2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  <a:p>
            <a:r>
              <a:rPr lang="ko-KR" altLang="en-US" sz="22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^(0.05),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범죄건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log(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 수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  <a:p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</a:t>
            </a:r>
            <a:r>
              <a:rPr lang="en-US" altLang="ko-KR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등분산성을  만족</a:t>
            </a:r>
            <a:endParaRPr lang="ko-KR" altLang="en-US" sz="22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22555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1007"/>
          <p:cNvGrpSpPr/>
          <p:nvPr/>
        </p:nvGrpSpPr>
        <p:grpSpPr>
          <a:xfrm>
            <a:off x="285688" y="6929450"/>
            <a:ext cx="2643206" cy="2922048"/>
            <a:chOff x="1244979" y="6921127"/>
            <a:chExt cx="1921916" cy="1921916"/>
          </a:xfrm>
        </p:grpSpPr>
        <p:pic>
          <p:nvPicPr>
            <p:cNvPr id="6" name="Object 3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7" name="그룹 1008"/>
          <p:cNvGrpSpPr/>
          <p:nvPr/>
        </p:nvGrpSpPr>
        <p:grpSpPr>
          <a:xfrm>
            <a:off x="15144792" y="857220"/>
            <a:ext cx="3023145" cy="2971219"/>
            <a:chOff x="15050605" y="1457901"/>
            <a:chExt cx="2498799" cy="2498799"/>
          </a:xfrm>
        </p:grpSpPr>
        <p:pic>
          <p:nvPicPr>
            <p:cNvPr id="8" name="Object 3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0605" y="1457901"/>
              <a:ext cx="2498799" cy="249879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428828" y="2940055"/>
            <a:ext cx="132675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경제적 요인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기준금리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와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 이동률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 가장 큰 영향을 미치며 충분한 신뢰성이 있으며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설명력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</a:t>
            </a:r>
            <a:r>
              <a:rPr lang="en-US" altLang="ko-KR" sz="3000" baseline="30000" dirty="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= 78%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가장 중요한 변수들이라고 할 수 있습니다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33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환경적 요인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에 대한 분석 결과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편의점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카페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학원 수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가 가장 큰 영향을 미치나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매매가와 전월세를 기준으로 한 설명력이 다소 부족합니다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매매가 기준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3000" baseline="30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34.7%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/>
            </a:r>
            <a:b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</a:b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 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</a:t>
            </a:r>
            <a:r>
              <a:rPr lang="en-US" altLang="ko-KR" sz="3000" baseline="30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</a:t>
            </a:r>
            <a:r>
              <a:rPr lang="en-US" altLang="ko-KR" sz="3000" dirty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= </a:t>
            </a:r>
            <a:r>
              <a:rPr lang="en-US" altLang="ko-KR" sz="3000" dirty="0" smtClean="0">
                <a:solidFill>
                  <a:schemeClr val="tx2">
                    <a:lumMod val="7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36.8%</a:t>
            </a:r>
            <a:r>
              <a:rPr lang="en-US" altLang="ko-KR" sz="30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).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따라서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환경적 요인 분석 결과를 해석할 때에는 다른 변수들과 함께 종합적으로 고려해야 합니다</a:t>
            </a:r>
            <a:r>
              <a:rPr lang="en-US" altLang="ko-KR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  <a:endParaRPr lang="ko-KR" altLang="en-US" sz="3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5B07812-7E29-32F8-3D26-9EF1ACD086ED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07.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결과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Object 2"/>
          <p:cNvPicPr>
            <a:picLocks noChangeAspect="1"/>
          </p:cNvPicPr>
          <p:nvPr/>
        </p:nvPicPr>
        <p:blipFill>
          <a:blip r:embed="rId2" cstate="print"/>
          <a:srcRect l="37523" r="12447"/>
          <a:stretch>
            <a:fillRect/>
          </a:stretch>
        </p:blipFill>
        <p:spPr>
          <a:xfrm>
            <a:off x="12247932" y="1"/>
            <a:ext cx="5040000" cy="10287036"/>
          </a:xfrm>
          <a:prstGeom prst="rect">
            <a:avLst/>
          </a:prstGeom>
        </p:spPr>
      </p:pic>
      <p:grpSp>
        <p:nvGrpSpPr>
          <p:cNvPr id="21" name="그룹 1015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23" name="그룹 1016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43" name="그룹 1007"/>
          <p:cNvGrpSpPr/>
          <p:nvPr/>
        </p:nvGrpSpPr>
        <p:grpSpPr>
          <a:xfrm>
            <a:off x="9858380" y="7643830"/>
            <a:ext cx="2643206" cy="2160000"/>
            <a:chOff x="1244979" y="6921127"/>
            <a:chExt cx="1921916" cy="1921916"/>
          </a:xfrm>
        </p:grpSpPr>
        <p:pic>
          <p:nvPicPr>
            <p:cNvPr id="45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979" y="6921127"/>
              <a:ext cx="1921916" cy="1921916"/>
            </a:xfrm>
            <a:prstGeom prst="rect">
              <a:avLst/>
            </a:prstGeom>
          </p:spPr>
        </p:pic>
      </p:grpSp>
      <p:grpSp>
        <p:nvGrpSpPr>
          <p:cNvPr id="47" name="그룹 1008"/>
          <p:cNvGrpSpPr/>
          <p:nvPr/>
        </p:nvGrpSpPr>
        <p:grpSpPr>
          <a:xfrm>
            <a:off x="857192" y="1214410"/>
            <a:ext cx="2197749" cy="2160000"/>
            <a:chOff x="10917279" y="76074"/>
            <a:chExt cx="1816563" cy="1816563"/>
          </a:xfrm>
        </p:grpSpPr>
        <p:pic>
          <p:nvPicPr>
            <p:cNvPr id="48" name="Object 3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17279" y="76074"/>
              <a:ext cx="1816563" cy="1816563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1785886" y="3560284"/>
            <a:ext cx="97155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 algn="just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가격변동에 영향을 미칠 수 있는 다양한 요인을 고려하여 데이터를 수집하고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이를 분석하여 종속변수와 관련이 높은 요인을 선택하였으면 좋겠습니다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.(ex: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층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정책요인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4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 분석 전에는 통계 기법을 활용하여 분석에 필요한 요인을 정확히 선정하고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분석에 필요한 데이터를 구체적으로 계획해야 합니다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71550" lvl="1" indent="-514350" algn="just">
              <a:buFont typeface="Arial" pitchFamily="34" charset="0"/>
              <a:buChar char="•"/>
            </a:pP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DB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구축 경험이 없어 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DB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설계 및 구축에 미숙함이 있었습니다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</a:t>
            </a:r>
          </a:p>
          <a:p>
            <a:pPr marL="971550" lvl="1" indent="-514350" algn="just">
              <a:buFont typeface="Arial" pitchFamily="34" charset="0"/>
              <a:buChar char="•"/>
            </a:pPr>
            <a:endParaRPr lang="en-US" altLang="ko-KR" sz="2400" dirty="0" smtClean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914400" lvl="1" indent="-457200" algn="just">
              <a:buFont typeface="Arial" pitchFamily="34" charset="0"/>
              <a:buChar char="•"/>
            </a:pP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연도별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자치구별을 독립변수로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활용하고 싶었지만 분석법의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한계로 </a:t>
            </a:r>
            <a:r>
              <a:rPr lang="ko-KR" altLang="en-US" sz="24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활용하지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못하였다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. (ex: </a:t>
            </a:r>
            <a:r>
              <a:rPr lang="ko-KR" altLang="en-US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경제적 요인</a:t>
            </a:r>
            <a:r>
              <a:rPr lang="en-US" altLang="ko-KR" sz="2400" dirty="0" smtClean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93FF6BE2-08CF-EAC7-A994-579DFC7AE7E1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08. </a:t>
            </a:r>
            <a:r>
              <a:rPr lang="ko-KR" altLang="en-US" sz="4000" b="1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자체 평가 의견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스파오 X 잔망루피 - 스파오닷컴"/>
          <p:cNvPicPr>
            <a:picLocks noChangeAspect="1" noChangeArrowheads="1"/>
          </p:cNvPicPr>
          <p:nvPr/>
        </p:nvPicPr>
        <p:blipFill>
          <a:blip r:embed="rId2"/>
          <a:srcRect r="28707" b="4798"/>
          <a:stretch>
            <a:fillRect/>
          </a:stretch>
        </p:blipFill>
        <p:spPr bwMode="auto">
          <a:xfrm>
            <a:off x="714317" y="1138033"/>
            <a:ext cx="9501253" cy="8577499"/>
          </a:xfrm>
          <a:prstGeom prst="rect">
            <a:avLst/>
          </a:prstGeom>
          <a:noFill/>
        </p:spPr>
      </p:pic>
      <p:sp>
        <p:nvSpPr>
          <p:cNvPr id="6" name="타원형 설명선 5"/>
          <p:cNvSpPr/>
          <p:nvPr/>
        </p:nvSpPr>
        <p:spPr>
          <a:xfrm>
            <a:off x="11501454" y="1071534"/>
            <a:ext cx="5643602" cy="4071966"/>
          </a:xfrm>
          <a:prstGeom prst="wedgeEllipseCallout">
            <a:avLst>
              <a:gd name="adj1" fmla="val -68163"/>
              <a:gd name="adj2" fmla="val 31501"/>
            </a:avLst>
          </a:prstGeom>
          <a:blipFill dpi="0" rotWithShape="1">
            <a:blip r:embed="rId3"/>
            <a:srcRect/>
            <a:stretch>
              <a:fillRect l="20000" t="5000" b="5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6" name="Picture 8" descr="Thank You Icon Vector Art, Icons, and Graphics for Free Downloa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58446" y="5214938"/>
            <a:ext cx="7515995" cy="45005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4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10363200" y="1974850"/>
            <a:ext cx="5486400" cy="5880100"/>
            <a:chOff x="10363200" y="1790700"/>
            <a:chExt cx="5486400" cy="5880100"/>
          </a:xfrm>
        </p:grpSpPr>
        <p:grpSp>
          <p:nvGrpSpPr>
            <p:cNvPr id="54" name="그룹 53"/>
            <p:cNvGrpSpPr/>
            <p:nvPr/>
          </p:nvGrpSpPr>
          <p:grpSpPr>
            <a:xfrm>
              <a:off x="11811000" y="3155890"/>
              <a:ext cx="2880000" cy="2880000"/>
              <a:chOff x="11608200" y="2720340"/>
              <a:chExt cx="4320000" cy="4320000"/>
            </a:xfrm>
          </p:grpSpPr>
          <p:pic>
            <p:nvPicPr>
              <p:cNvPr id="1027" name="Picture 3" descr="C:\Users\acorn\OneDrive\Desktop\중간프로젝트\image\아파트이미지.jpeg"/>
              <p:cNvPicPr>
                <a:picLocks noChangeArrowheads="1"/>
              </p:cNvPicPr>
              <p:nvPr/>
            </p:nvPicPr>
            <p:blipFill>
              <a:blip r:embed="rId4">
                <a:lum bright="50000" contrast="-50000"/>
              </a:blip>
              <a:srcRect/>
              <a:stretch>
                <a:fillRect/>
              </a:stretch>
            </p:blipFill>
            <p:spPr bwMode="auto">
              <a:xfrm>
                <a:off x="11608200" y="272034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2396600" y="4086278"/>
                <a:ext cx="274320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환경적</a:t>
                </a:r>
                <a: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/>
                </a:r>
                <a:br>
                  <a:rPr lang="en-US" altLang="ko-KR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618D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33" name="Picture 9" descr="C:\Users\acorn\OneDrive\Desktop\중간프로젝트\image\버스정류장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249400" y="25527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4" name="Picture 10" descr="C:\Users\acorn\OneDrive\Desktop\중간프로젝트\image\병원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401800" y="4298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5" name="Picture 11" descr="C:\Users\acorn\OneDrive\Desktop\중간프로젝트\image\카페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487400" y="58228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6" name="Picture 12" descr="C:\Users\acorn\OneDrive\Desktop\중간프로젝트\image\학교.jpg"/>
            <p:cNvPicPr>
              <a:picLocks noChangeAspect="1" noChangeArrowheads="1"/>
            </p:cNvPicPr>
            <p:nvPr/>
          </p:nvPicPr>
          <p:blipFill>
            <a:blip r:embed="rId8"/>
            <a:srcRect l="20000" t="17812" r="20000" b="20224"/>
            <a:stretch>
              <a:fillRect/>
            </a:stretch>
          </p:blipFill>
          <p:spPr bwMode="auto">
            <a:xfrm>
              <a:off x="10363200" y="2470090"/>
              <a:ext cx="192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8" name="Picture 14" descr="C:\Users\acorn\OneDrive\Desktop\중간프로젝트\image\공원.jpg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1506200" y="5899091"/>
              <a:ext cx="1800000" cy="134826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9" name="Picture 15" descr="C:\Users\acorn\OneDrive\Desktop\중간프로젝트\image\대학교.png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439400" y="413379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3" name="TextBox 82"/>
            <p:cNvSpPr txBox="1"/>
            <p:nvPr/>
          </p:nvSpPr>
          <p:spPr>
            <a:xfrm>
              <a:off x="10535400" y="55815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학교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4249400" y="39243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정류장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401800" y="55180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병원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3487400" y="71944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카페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1734800" y="7270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공원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591800" y="38416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학원</a:t>
              </a:r>
            </a:p>
          </p:txBody>
        </p:sp>
        <p:pic>
          <p:nvPicPr>
            <p:cNvPr id="1040" name="Picture 16" descr="C:\Users\acorn\OneDrive\Desktop\중간프로젝트\image\범죄율.png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496800" y="1790700"/>
              <a:ext cx="1620000" cy="126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1" name="TextBox 90"/>
            <p:cNvSpPr txBox="1"/>
            <p:nvPr/>
          </p:nvSpPr>
          <p:spPr>
            <a:xfrm>
              <a:off x="12649200" y="30099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치안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886200" y="8191500"/>
            <a:ext cx="1051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</a:t>
            </a:r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:</a:t>
            </a:r>
            <a:r>
              <a:rPr lang="ko-KR" altLang="en-US" sz="4000" dirty="0">
                <a:solidFill>
                  <a:schemeClr val="tx2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 </a:t>
            </a: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경제적 요인과 환경적 요인이 </a:t>
            </a:r>
            <a: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/>
            </a:r>
            <a:b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</a:br>
            <a:r>
              <a:rPr lang="ko-KR" altLang="en-US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아파트가격에 영향을 미친다</a:t>
            </a:r>
            <a:r>
              <a:rPr lang="en-US" altLang="ko-KR" sz="4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.</a:t>
            </a:r>
            <a:endParaRPr lang="ko-KR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468600" y="94107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출처</a:t>
            </a:r>
            <a:r>
              <a:rPr lang="en-US" altLang="ko-KR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: Google image</a:t>
            </a:r>
            <a:endParaRPr lang="ko-KR" altLang="en-US" sz="1200" dirty="0">
              <a:solidFill>
                <a:schemeClr val="tx2">
                  <a:lumMod val="40000"/>
                  <a:lumOff val="60000"/>
                </a:schemeClr>
              </a:solidFill>
              <a:latin typeface="나눔스퀘어_ac" pitchFamily="50" charset="-127"/>
              <a:ea typeface="나눔스퀘어_ac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2590800" y="1793845"/>
            <a:ext cx="6096000" cy="6242110"/>
            <a:chOff x="2743200" y="1263590"/>
            <a:chExt cx="6096000" cy="6242110"/>
          </a:xfrm>
        </p:grpSpPr>
        <p:grpSp>
          <p:nvGrpSpPr>
            <p:cNvPr id="53" name="그룹 52"/>
            <p:cNvGrpSpPr/>
            <p:nvPr/>
          </p:nvGrpSpPr>
          <p:grpSpPr>
            <a:xfrm>
              <a:off x="4282800" y="2720700"/>
              <a:ext cx="2880000" cy="2880000"/>
              <a:chOff x="4114800" y="2857500"/>
              <a:chExt cx="4320000" cy="4320000"/>
            </a:xfrm>
          </p:grpSpPr>
          <p:pic>
            <p:nvPicPr>
              <p:cNvPr id="1026" name="Picture 2" descr="C:\Users\acorn\OneDrive\Desktop\중간프로젝트\image\화폐.jpg"/>
              <p:cNvPicPr>
                <a:picLocks noChangeArrowheads="1"/>
              </p:cNvPicPr>
              <p:nvPr/>
            </p:nvPicPr>
            <p:blipFill>
              <a:blip r:embed="rId12">
                <a:lum bright="50000" contrast="-60000"/>
              </a:blip>
              <a:srcRect/>
              <a:stretch>
                <a:fillRect/>
              </a:stretch>
            </p:blipFill>
            <p:spPr bwMode="auto">
              <a:xfrm>
                <a:off x="4114800" y="2857500"/>
                <a:ext cx="4320000" cy="432000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sp>
            <p:nvSpPr>
              <p:cNvPr id="39" name="TextBox 38"/>
              <p:cNvSpPr txBox="1"/>
              <p:nvPr/>
            </p:nvSpPr>
            <p:spPr>
              <a:xfrm>
                <a:off x="4811760" y="4223438"/>
                <a:ext cx="2926080" cy="1588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경제적</a:t>
                </a:r>
                <a: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/>
                </a:r>
                <a:br>
                  <a:rPr lang="en-US" altLang="ko-KR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</a:br>
                <a:r>
                  <a:rPr lang="ko-KR" altLang="en-US" sz="4000" dirty="0">
                    <a:solidFill>
                      <a:srgbClr val="5587C3"/>
                    </a:solidFill>
                    <a:latin typeface="나눔스퀘어_ac ExtraBold" pitchFamily="50" charset="-127"/>
                    <a:ea typeface="나눔스퀘어_ac ExtraBold" pitchFamily="50" charset="-127"/>
                  </a:rPr>
                  <a:t> 요인</a:t>
                </a:r>
              </a:p>
            </p:txBody>
          </p:sp>
        </p:grpSp>
        <p:pic>
          <p:nvPicPr>
            <p:cNvPr id="1028" name="Picture 4" descr="C:\Users\acorn\OneDrive\Desktop\중간프로젝트\image\GDP.png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3124200" y="18669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29" name="Picture 5" descr="C:\Users\acorn\OneDrive\Desktop\중간프로젝트\image\금리.png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876800" y="1263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0" name="Picture 6" descr="C:\Users\acorn\OneDrive\Desktop\중간프로젝트\image\물가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038600" y="5143500"/>
              <a:ext cx="1620000" cy="162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1" name="Picture 7" descr="C:\Users\acorn\OneDrive\Desktop\중간프로젝트\image\실업율.png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2743200" y="392430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032" name="Picture 8" descr="C:\Users\acorn\OneDrive\Desktop\중간프로젝트\image\인구이동.jpg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6629400" y="1771590"/>
              <a:ext cx="1440000" cy="1440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7" name="TextBox 76"/>
            <p:cNvSpPr txBox="1"/>
            <p:nvPr/>
          </p:nvSpPr>
          <p:spPr>
            <a:xfrm>
              <a:off x="4114800" y="6876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물가지수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76800" y="26859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금리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24200" y="33147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GDP</a:t>
              </a:r>
              <a:endPara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629400" y="32193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인구이동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743200" y="537210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실업률</a:t>
              </a:r>
            </a:p>
          </p:txBody>
        </p:sp>
        <p:pic>
          <p:nvPicPr>
            <p:cNvPr id="4098" name="Picture 2" descr="C:\Users\acorn\OneDrive\Desktop\중간프로젝트\image\고용율.jpg"/>
            <p:cNvPicPr>
              <a:picLocks noChangeAspect="1" noChangeArrowheads="1"/>
            </p:cNvPicPr>
            <p:nvPr/>
          </p:nvPicPr>
          <p:blipFill>
            <a:blip r:embed="rId18"/>
            <a:srcRect l="10583" t="7056" r="8278" b="8278"/>
            <a:stretch>
              <a:fillRect/>
            </a:stretch>
          </p:blipFill>
          <p:spPr bwMode="auto">
            <a:xfrm>
              <a:off x="7086600" y="3600390"/>
              <a:ext cx="1752600" cy="1828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9" name="TextBox 48"/>
            <p:cNvSpPr txBox="1"/>
            <p:nvPr/>
          </p:nvSpPr>
          <p:spPr>
            <a:xfrm>
              <a:off x="7239000" y="5429190"/>
              <a:ext cx="1447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고용률</a:t>
              </a:r>
            </a:p>
          </p:txBody>
        </p:sp>
        <p:pic>
          <p:nvPicPr>
            <p:cNvPr id="4099" name="Picture 3" descr="C:\Users\acorn\OneDrive\Desktop\중간프로젝트\image\cash flow ratio.png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5715000" y="5197614"/>
              <a:ext cx="1620000" cy="1620000"/>
            </a:xfrm>
            <a:prstGeom prst="rect">
              <a:avLst/>
            </a:prstGeom>
            <a:noFill/>
          </p:spPr>
        </p:pic>
        <p:sp>
          <p:nvSpPr>
            <p:cNvPr id="55" name="TextBox 54"/>
            <p:cNvSpPr txBox="1"/>
            <p:nvPr/>
          </p:nvSpPr>
          <p:spPr>
            <a:xfrm>
              <a:off x="5791200" y="6797814"/>
              <a:ext cx="1447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현금유동성</a:t>
              </a:r>
              <a: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/>
              </a:r>
              <a:br>
                <a:rPr lang="en-US" altLang="ko-KR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</a:br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비율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5623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03.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가설 설정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4"/>
          <p:cNvGrpSpPr/>
          <p:nvPr/>
        </p:nvGrpSpPr>
        <p:grpSpPr>
          <a:xfrm>
            <a:off x="0" y="0"/>
            <a:ext cx="329468" cy="10285714"/>
            <a:chOff x="0" y="0"/>
            <a:chExt cx="329468" cy="1028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329468" cy="10285714"/>
            </a:xfrm>
            <a:prstGeom prst="rect">
              <a:avLst/>
            </a:prstGeom>
          </p:spPr>
        </p:pic>
      </p:grpSp>
      <p:grpSp>
        <p:nvGrpSpPr>
          <p:cNvPr id="3" name="그룹 1005"/>
          <p:cNvGrpSpPr/>
          <p:nvPr/>
        </p:nvGrpSpPr>
        <p:grpSpPr>
          <a:xfrm>
            <a:off x="0" y="0"/>
            <a:ext cx="329468" cy="4000927"/>
            <a:chOff x="0" y="0"/>
            <a:chExt cx="329468" cy="40009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329468" cy="4000927"/>
            </a:xfrm>
            <a:prstGeom prst="rect">
              <a:avLst/>
            </a:prstGeom>
          </p:spPr>
        </p:pic>
      </p:grpSp>
      <p:grpSp>
        <p:nvGrpSpPr>
          <p:cNvPr id="5" name="그룹 1002"/>
          <p:cNvGrpSpPr/>
          <p:nvPr/>
        </p:nvGrpSpPr>
        <p:grpSpPr>
          <a:xfrm>
            <a:off x="901983" y="9715510"/>
            <a:ext cx="16518151" cy="76190"/>
            <a:chOff x="948516" y="915811"/>
            <a:chExt cx="16518151" cy="76190"/>
          </a:xfrm>
        </p:grpSpPr>
        <p:pic>
          <p:nvPicPr>
            <p:cNvPr id="51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516" y="915811"/>
              <a:ext cx="16518151" cy="76190"/>
            </a:xfrm>
            <a:prstGeom prst="rect">
              <a:avLst/>
            </a:prstGeom>
          </p:spPr>
        </p:pic>
      </p:grpSp>
      <p:sp>
        <p:nvSpPr>
          <p:cNvPr id="3074" name="AutoShape 2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76" name="AutoShape 4" descr="requests 라이브러리 사용법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6" name="Picture 2" descr="C:\Users\acorn\OneDrive\Desktop\중간프로젝트\전월세매매가-전처리데이터.png"/>
          <p:cNvPicPr>
            <a:picLocks noChangeAspect="1" noChangeArrowheads="1"/>
          </p:cNvPicPr>
          <p:nvPr/>
        </p:nvPicPr>
        <p:blipFill>
          <a:blip r:embed="rId5"/>
          <a:srcRect t="4348"/>
          <a:stretch>
            <a:fillRect/>
          </a:stretch>
        </p:blipFill>
        <p:spPr bwMode="auto">
          <a:xfrm>
            <a:off x="1314368" y="2152652"/>
            <a:ext cx="6342442" cy="2362200"/>
          </a:xfrm>
          <a:prstGeom prst="rect">
            <a:avLst/>
          </a:prstGeom>
          <a:noFill/>
        </p:spPr>
      </p:pic>
      <p:pic>
        <p:nvPicPr>
          <p:cNvPr id="1028" name="Picture 4" descr="C:\Users\acorn\OneDrive\Desktop\중간프로젝트\전월세전환율-전처리데이터1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86140" y="3005937"/>
            <a:ext cx="4967161" cy="25908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1314368" y="1327076"/>
            <a:ext cx="8043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아파트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실거래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매매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전세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 데이터 및 전월세변환율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342900" indent="-342900"/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:KOSIS </a:t>
            </a:r>
            <a:r>
              <a:rPr lang="ko-KR" alt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국토교통부 실거래가 공개시스템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(2006-2022)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982255" y="1428724"/>
            <a:ext cx="8130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필요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column data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추출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결측치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처리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데이터타입 변환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7"/>
          <a:srcRect b="6479"/>
          <a:stretch/>
        </p:blipFill>
        <p:spPr bwMode="auto">
          <a:xfrm>
            <a:off x="10649096" y="1903140"/>
            <a:ext cx="5714999" cy="3259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982256" y="6836062"/>
            <a:ext cx="7048678" cy="268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extBox 29"/>
          <p:cNvSpPr txBox="1"/>
          <p:nvPr/>
        </p:nvSpPr>
        <p:spPr>
          <a:xfrm>
            <a:off x="9982256" y="5791572"/>
            <a:ext cx="7048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파생변수 생성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-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월세가격 변환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보증금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 (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월세 * 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12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개월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자치구별 </a:t>
            </a:r>
            <a:r>
              <a:rPr lang="ko-KR" altLang="en-US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전월세변환율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- 1m</a:t>
            </a:r>
            <a:r>
              <a:rPr lang="en-US" altLang="ko-KR" sz="2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전용면적당 거래금액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= 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거래금액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만원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 /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전용면적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(m</a:t>
            </a:r>
            <a:r>
              <a:rPr lang="en-US" altLang="ko-KR" sz="2000" baseline="30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)</a:t>
            </a:r>
            <a:endParaRPr lang="ko-KR" altLang="en-US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아파트 </a:t>
            </a:r>
            <a:r>
              <a:rPr lang="ko-KR" altLang="en-US" sz="3500" dirty="0" err="1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실거래가</a:t>
            </a:r>
            <a:endParaRPr lang="ko-KR" altLang="en-US" sz="3500" dirty="0">
              <a:solidFill>
                <a:schemeClr val="accent1">
                  <a:lumMod val="75000"/>
                </a:schemeClr>
              </a:solidFill>
              <a:latin typeface="나눔스퀘어_ac ExtraBold" pitchFamily="50" charset="-127"/>
              <a:ea typeface="나눔스퀘어_ac ExtraBold" pitchFamily="50" charset="-127"/>
            </a:endParaRPr>
          </a:p>
        </p:txBody>
      </p:sp>
      <p:sp>
        <p:nvSpPr>
          <p:cNvPr id="24" name="아래쪽 화살표 23"/>
          <p:cNvSpPr/>
          <p:nvPr/>
        </p:nvSpPr>
        <p:spPr>
          <a:xfrm rot="16200000">
            <a:off x="8429620" y="328611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3077967" y="5287516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5400000">
            <a:off x="8028979" y="782117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314368" y="6583660"/>
            <a:ext cx="5618590" cy="293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Box 32"/>
          <p:cNvSpPr txBox="1"/>
          <p:nvPr/>
        </p:nvSpPr>
        <p:spPr>
          <a:xfrm>
            <a:off x="1314368" y="5791572"/>
            <a:ext cx="6969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4.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자치구 기준 월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연도별 데이터 정리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572" y="2428856"/>
            <a:ext cx="8897933" cy="271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b="8273"/>
          <a:stretch>
            <a:fillRect/>
          </a:stretch>
        </p:blipFill>
        <p:spPr bwMode="auto">
          <a:xfrm>
            <a:off x="14001802" y="4786310"/>
            <a:ext cx="25717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56774" y="7036607"/>
            <a:ext cx="8987424" cy="1393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571572" y="1643038"/>
            <a:ext cx="7643866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marL="457200" indent="-457200"/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계정항목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값 변경 및 인덱스 설정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필요한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컬럼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추출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pPr marL="457200" indent="-457200"/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 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ECOS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한국은행 경제통계시스템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56774" y="6655720"/>
            <a:ext cx="5143536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2.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결과값 다른 데이터와 통일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001802" y="4298266"/>
            <a:ext cx="2000264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3.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데이터 정리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GDP,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물가지수</a:t>
            </a:r>
            <a:r>
              <a:rPr lang="en-US" altLang="ko-KR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,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기준금리</a:t>
            </a:r>
          </a:p>
        </p:txBody>
      </p:sp>
      <p:sp>
        <p:nvSpPr>
          <p:cNvPr id="11" name="아래쪽 화살표 10"/>
          <p:cNvSpPr/>
          <p:nvPr/>
        </p:nvSpPr>
        <p:spPr>
          <a:xfrm>
            <a:off x="5844789" y="5500690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 rot="16200000">
            <a:off x="11930082" y="714376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/>
          <a:srcRect r="15539"/>
          <a:stretch/>
        </p:blipFill>
        <p:spPr bwMode="auto">
          <a:xfrm>
            <a:off x="1148644" y="2420221"/>
            <a:ext cx="6987244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82466" y="1670122"/>
            <a:ext cx="2714644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 b="9893"/>
          <a:stretch>
            <a:fillRect/>
          </a:stretch>
        </p:blipFill>
        <p:spPr bwMode="auto">
          <a:xfrm>
            <a:off x="9558112" y="5820642"/>
            <a:ext cx="3752850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/>
          <p:cNvSpPr/>
          <p:nvPr/>
        </p:nvSpPr>
        <p:spPr>
          <a:xfrm>
            <a:off x="15454102" y="1670122"/>
            <a:ext cx="1143008" cy="39648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3248456" y="1216120"/>
            <a:ext cx="4652402" cy="472655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+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/>
          <a:srcRect r="15958"/>
          <a:stretch/>
        </p:blipFill>
        <p:spPr bwMode="auto">
          <a:xfrm>
            <a:off x="1291520" y="6927931"/>
            <a:ext cx="6844368" cy="1561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1291520" y="6052312"/>
            <a:ext cx="5286820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 총인구 데이터</a:t>
            </a:r>
            <a:endParaRPr lang="en-US" altLang="ko-KR" sz="2000" dirty="0">
              <a:solidFill>
                <a:schemeClr val="tx2">
                  <a:lumMod val="75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  <a:p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grpSp>
        <p:nvGrpSpPr>
          <p:cNvPr id="2" name="그룹 35"/>
          <p:cNvGrpSpPr/>
          <p:nvPr/>
        </p:nvGrpSpPr>
        <p:grpSpPr>
          <a:xfrm>
            <a:off x="8529452" y="1348651"/>
            <a:ext cx="4178662" cy="4000500"/>
            <a:chOff x="4892500" y="285728"/>
            <a:chExt cx="2089331" cy="2667000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29256" y="285728"/>
              <a:ext cx="1552575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4892500" y="513495"/>
              <a:ext cx="390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총전입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  <a:p>
              <a:r>
                <a:rPr lang="ko-KR" altLang="en-US" dirty="0" err="1">
                  <a:solidFill>
                    <a:schemeClr val="tx2">
                      <a:lumMod val="75000"/>
                    </a:schemeClr>
                  </a:solidFill>
                  <a:latin typeface="나눔스퀘어_ac Bold" pitchFamily="50" charset="-127"/>
                  <a:ea typeface="나눔스퀘어_ac Bold" pitchFamily="50" charset="-127"/>
                </a:rPr>
                <a:t>총전출</a:t>
              </a:r>
              <a:endParaRPr lang="en-US" altLang="ko-KR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5286380" y="642918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5286380" y="857232"/>
              <a:ext cx="331473" cy="1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13348582" y="7336800"/>
            <a:ext cx="4546666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인구이동률 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=</a:t>
            </a:r>
          </a:p>
          <a:p>
            <a:pPr algn="ctr"/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이동총인구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/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서울시총인구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148644" y="1677238"/>
            <a:ext cx="5286820" cy="780432"/>
          </a:xfrm>
          <a:prstGeom prst="rect">
            <a:avLst/>
          </a:prstGeom>
          <a:noFill/>
        </p:spPr>
        <p:txBody>
          <a:bodyPr wrap="square" lIns="163284" tIns="81642" rIns="163284" bIns="81642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1.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총전입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, </a:t>
            </a:r>
            <a:r>
              <a:rPr lang="ko-KR" altLang="en-US" sz="2000" dirty="0" err="1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총전출</a:t>
            </a:r>
            <a:r>
              <a:rPr lang="ko-KR" altLang="en-US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 데이터</a:t>
            </a: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/>
            </a:r>
            <a:b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</a:b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출처</a:t>
            </a:r>
            <a:r>
              <a:rPr lang="en-US" altLang="ko-KR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: KOSIS </a:t>
            </a:r>
            <a:r>
              <a:rPr lang="ko-KR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_ac Bold" pitchFamily="50" charset="-127"/>
                <a:ea typeface="나눔스퀘어_ac Bold" pitchFamily="50" charset="-127"/>
              </a:rPr>
              <a:t>국가통계포털</a:t>
            </a:r>
            <a:endParaRPr lang="en-US" altLang="ko-KR" sz="2000" dirty="0">
              <a:solidFill>
                <a:schemeClr val="tx2">
                  <a:lumMod val="60000"/>
                  <a:lumOff val="40000"/>
                </a:schemeClr>
              </a:solidFill>
              <a:latin typeface="나눔스퀘어_ac Bold" pitchFamily="50" charset="-127"/>
              <a:ea typeface="나눔스퀘어_ac Bold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9999414" y="1720129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999414" y="2034454"/>
            <a:ext cx="2714644" cy="321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9EAF9ED-8747-A38B-8685-CB37304DA88B}"/>
              </a:ext>
            </a:extLst>
          </p:cNvPr>
          <p:cNvSpPr txBox="1"/>
          <p:nvPr/>
        </p:nvSpPr>
        <p:spPr>
          <a:xfrm>
            <a:off x="948516" y="293023"/>
            <a:ext cx="13267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04.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데이터 수집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&amp; </a:t>
            </a:r>
            <a:r>
              <a:rPr lang="ko-KR" altLang="en-US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전처리 </a:t>
            </a:r>
            <a:r>
              <a:rPr lang="en-US" altLang="ko-KR" sz="4000" dirty="0">
                <a:solidFill>
                  <a:schemeClr val="accent1">
                    <a:lumMod val="75000"/>
                  </a:schemeClr>
                </a:solidFill>
                <a:latin typeface="나눔스퀘어_ac ExtraBold" pitchFamily="50" charset="-127"/>
                <a:ea typeface="나눔스퀘어_ac ExtraBold" pitchFamily="50" charset="-127"/>
              </a:rPr>
              <a:t>– </a:t>
            </a:r>
            <a:r>
              <a:rPr lang="ko-KR" altLang="en-US" sz="3500" dirty="0">
                <a:solidFill>
                  <a:schemeClr val="accent1">
                    <a:lumMod val="75000"/>
                  </a:schemeClr>
                </a:solidFill>
                <a:latin typeface="나눔스퀘어_ac" pitchFamily="50" charset="-127"/>
                <a:ea typeface="나눔스퀘어_ac" pitchFamily="50" charset="-127"/>
              </a:rPr>
              <a:t>인구이동률</a:t>
            </a:r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8524616" y="321315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6200000">
            <a:off x="12882334" y="3213155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>
            <a:off x="15096912" y="6177832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8524616" y="742799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 rot="16200000">
            <a:off x="13310962" y="7427998"/>
            <a:ext cx="857256" cy="7143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2711</TotalTime>
  <Words>1795</Words>
  <Application>Microsoft Office PowerPoint</Application>
  <PresentationFormat>사용자 지정</PresentationFormat>
  <Paragraphs>328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9" baseType="lpstr">
      <vt:lpstr>굴림</vt:lpstr>
      <vt:lpstr>Arial</vt:lpstr>
      <vt:lpstr>나눔스퀘어_ac Bold</vt:lpstr>
      <vt:lpstr>나눔스퀘어 Bold</vt:lpstr>
      <vt:lpstr>나눔스퀘어 ExtraBold</vt:lpstr>
      <vt:lpstr>나눔스퀘어_ac</vt:lpstr>
      <vt:lpstr>Calibri</vt:lpstr>
      <vt:lpstr>?? ??</vt:lpstr>
      <vt:lpstr>나눔고딕</vt:lpstr>
      <vt:lpstr>나눔스퀘어_ac ExtraBold</vt:lpstr>
      <vt:lpstr>나눔스퀘어_ac Light</vt:lpstr>
      <vt:lpstr>나눔스퀘어 Light</vt:lpstr>
      <vt:lpstr>맑은 고딕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officegen</dc:creator>
  <cp:lastModifiedBy>acorn</cp:lastModifiedBy>
  <cp:revision>398</cp:revision>
  <dcterms:created xsi:type="dcterms:W3CDTF">2023-04-25T18:45:32Z</dcterms:created>
  <dcterms:modified xsi:type="dcterms:W3CDTF">2023-05-01T23:41:07Z</dcterms:modified>
</cp:coreProperties>
</file>